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336" r:id="rId4"/>
    <p:sldId id="337" r:id="rId5"/>
    <p:sldId id="338" r:id="rId6"/>
    <p:sldId id="339" r:id="rId7"/>
    <p:sldId id="340" r:id="rId8"/>
    <p:sldId id="341" r:id="rId9"/>
    <p:sldId id="342" r:id="rId10"/>
    <p:sldId id="343" r:id="rId12"/>
    <p:sldId id="344" r:id="rId13"/>
    <p:sldId id="345" r:id="rId14"/>
    <p:sldId id="346" r:id="rId15"/>
    <p:sldId id="347" r:id="rId16"/>
    <p:sldId id="257" r:id="rId17"/>
    <p:sldId id="258" r:id="rId18"/>
    <p:sldId id="259" r:id="rId19"/>
    <p:sldId id="260" r:id="rId20"/>
    <p:sldId id="261" r:id="rId21"/>
    <p:sldId id="291" r:id="rId22"/>
    <p:sldId id="292" r:id="rId23"/>
    <p:sldId id="293"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9" r:id="rId38"/>
    <p:sldId id="318" r:id="rId39"/>
    <p:sldId id="320" r:id="rId40"/>
    <p:sldId id="321" r:id="rId41"/>
    <p:sldId id="322" r:id="rId42"/>
    <p:sldId id="323" r:id="rId43"/>
    <p:sldId id="324" r:id="rId44"/>
    <p:sldId id="325" r:id="rId45"/>
    <p:sldId id="348" r:id="rId46"/>
    <p:sldId id="326" r:id="rId47"/>
    <p:sldId id="327" r:id="rId48"/>
    <p:sldId id="353" r:id="rId49"/>
    <p:sldId id="328" r:id="rId50"/>
    <p:sldId id="329" r:id="rId51"/>
    <p:sldId id="330" r:id="rId52"/>
    <p:sldId id="331" r:id="rId53"/>
    <p:sldId id="332" r:id="rId54"/>
    <p:sldId id="333" r:id="rId55"/>
    <p:sldId id="334" r:id="rId56"/>
    <p:sldId id="335" r:id="rId57"/>
    <p:sldId id="356" r:id="rId58"/>
    <p:sldId id="349" r:id="rId59"/>
    <p:sldId id="350" r:id="rId60"/>
    <p:sldId id="351" r:id="rId61"/>
    <p:sldId id="352" r:id="rId62"/>
    <p:sldId id="358" r:id="rId63"/>
    <p:sldId id="359" r:id="rId64"/>
    <p:sldId id="398" r:id="rId65"/>
    <p:sldId id="399" r:id="rId66"/>
    <p:sldId id="402" r:id="rId67"/>
    <p:sldId id="400" r:id="rId68"/>
    <p:sldId id="401" r:id="rId69"/>
    <p:sldId id="408" r:id="rId70"/>
    <p:sldId id="404" r:id="rId71"/>
    <p:sldId id="403" r:id="rId72"/>
    <p:sldId id="405" r:id="rId73"/>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gs" Target="tags/tag1.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3.png"/></Relationships>
</file>

<file path=ppt/slides/_rels/slide14.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3" Type="http://schemas.openxmlformats.org/officeDocument/2006/relationships/slideLayout" Target="../slideLayouts/slideLayout2.xml"/><Relationship Id="rId12" Type="http://schemas.openxmlformats.org/officeDocument/2006/relationships/image" Target="../media/image65.png"/><Relationship Id="rId11" Type="http://schemas.openxmlformats.org/officeDocument/2006/relationships/image" Target="../media/image64.png"/><Relationship Id="rId10" Type="http://schemas.openxmlformats.org/officeDocument/2006/relationships/image" Target="../media/image63.png"/><Relationship Id="rId1" Type="http://schemas.openxmlformats.org/officeDocument/2006/relationships/image" Target="../media/image5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57.png"/></Relationships>
</file>

<file path=ppt/slides/_rels/slide16.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6.png"/><Relationship Id="rId2" Type="http://schemas.openxmlformats.org/officeDocument/2006/relationships/image" Target="../media/image55.png"/><Relationship Id="rId13" Type="http://schemas.openxmlformats.org/officeDocument/2006/relationships/slideLayout" Target="../slideLayouts/slideLayout2.xml"/><Relationship Id="rId12" Type="http://schemas.openxmlformats.org/officeDocument/2006/relationships/image" Target="../media/image71.png"/><Relationship Id="rId11" Type="http://schemas.openxmlformats.org/officeDocument/2006/relationships/image" Target="../media/image70.png"/><Relationship Id="rId10" Type="http://schemas.openxmlformats.org/officeDocument/2006/relationships/image" Target="../media/image69.png"/><Relationship Id="rId1" Type="http://schemas.openxmlformats.org/officeDocument/2006/relationships/image" Target="../media/image68.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73.png"/><Relationship Id="rId1" Type="http://schemas.openxmlformats.org/officeDocument/2006/relationships/image" Target="../media/image72.png"/></Relationships>
</file>

<file path=ppt/slides/_rels/slide18.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1.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76.png"/><Relationship Id="rId16" Type="http://schemas.openxmlformats.org/officeDocument/2006/relationships/slideLayout" Target="../slideLayouts/slideLayout2.xml"/><Relationship Id="rId15" Type="http://schemas.openxmlformats.org/officeDocument/2006/relationships/image" Target="../media/image85.png"/><Relationship Id="rId14" Type="http://schemas.openxmlformats.org/officeDocument/2006/relationships/image" Target="../media/image84.png"/><Relationship Id="rId13" Type="http://schemas.openxmlformats.org/officeDocument/2006/relationships/image" Target="../media/image83.png"/><Relationship Id="rId12" Type="http://schemas.openxmlformats.org/officeDocument/2006/relationships/image" Target="../media/image82.png"/><Relationship Id="rId11" Type="http://schemas.openxmlformats.org/officeDocument/2006/relationships/image" Target="../media/image74.png"/><Relationship Id="rId10" Type="http://schemas.openxmlformats.org/officeDocument/2006/relationships/image" Target="../media/image81.png"/><Relationship Id="rId1" Type="http://schemas.openxmlformats.org/officeDocument/2006/relationships/image" Target="../media/image7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2.xml"/><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0" Type="http://schemas.openxmlformats.org/officeDocument/2006/relationships/slideLayout" Target="../slideLayouts/slideLayout2.xml"/><Relationship Id="rId1" Type="http://schemas.openxmlformats.org/officeDocument/2006/relationships/image" Target="../media/image89.png"/></Relationships>
</file>

<file path=ppt/slides/_rels/slide21.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image" Target="../media/image89.png"/><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4" Type="http://schemas.openxmlformats.org/officeDocument/2006/relationships/slideLayout" Target="../slideLayouts/slideLayout2.xml"/><Relationship Id="rId13" Type="http://schemas.openxmlformats.org/officeDocument/2006/relationships/image" Target="../media/image94.png"/><Relationship Id="rId12" Type="http://schemas.openxmlformats.org/officeDocument/2006/relationships/image" Target="../media/image93.png"/><Relationship Id="rId11" Type="http://schemas.openxmlformats.org/officeDocument/2006/relationships/image" Target="../media/image105.png"/><Relationship Id="rId10" Type="http://schemas.openxmlformats.org/officeDocument/2006/relationships/image" Target="../media/image91.png"/><Relationship Id="rId1" Type="http://schemas.openxmlformats.org/officeDocument/2006/relationships/image" Target="../media/image98.png"/></Relationships>
</file>

<file path=ppt/slides/_rels/slide22.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69.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6.png"/><Relationship Id="rId14" Type="http://schemas.openxmlformats.org/officeDocument/2006/relationships/slideLayout" Target="../slideLayouts/slideLayout2.xml"/><Relationship Id="rId13" Type="http://schemas.openxmlformats.org/officeDocument/2006/relationships/image" Target="../media/image108.png"/><Relationship Id="rId12" Type="http://schemas.openxmlformats.org/officeDocument/2006/relationships/image" Target="../media/image107.png"/><Relationship Id="rId11" Type="http://schemas.openxmlformats.org/officeDocument/2006/relationships/image" Target="../media/image85.png"/><Relationship Id="rId10" Type="http://schemas.openxmlformats.org/officeDocument/2006/relationships/image" Target="../media/image106.png"/><Relationship Id="rId1" Type="http://schemas.openxmlformats.org/officeDocument/2006/relationships/image" Target="../media/image55.png"/></Relationships>
</file>

<file path=ppt/slides/_rels/slide23.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3" Type="http://schemas.openxmlformats.org/officeDocument/2006/relationships/slideLayout" Target="../slideLayouts/slideLayout2.xml"/><Relationship Id="rId12" Type="http://schemas.openxmlformats.org/officeDocument/2006/relationships/image" Target="../media/image110.png"/><Relationship Id="rId11" Type="http://schemas.openxmlformats.org/officeDocument/2006/relationships/image" Target="../media/image109.png"/><Relationship Id="rId10" Type="http://schemas.openxmlformats.org/officeDocument/2006/relationships/image" Target="../media/image69.png"/><Relationship Id="rId1" Type="http://schemas.openxmlformats.org/officeDocument/2006/relationships/image" Target="../media/image55.png"/></Relationships>
</file>

<file path=ppt/slides/_rels/slide24.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9.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6.png"/><Relationship Id="rId10" Type="http://schemas.openxmlformats.org/officeDocument/2006/relationships/slideLayout" Target="../slideLayouts/slideLayout2.xml"/><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8.png"/><Relationship Id="rId7" Type="http://schemas.openxmlformats.org/officeDocument/2006/relationships/image" Target="../media/image69.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6.png"/><Relationship Id="rId11" Type="http://schemas.openxmlformats.org/officeDocument/2006/relationships/slideLayout" Target="../slideLayouts/slideLayout2.xml"/><Relationship Id="rId10" Type="http://schemas.openxmlformats.org/officeDocument/2006/relationships/image" Target="../media/image71.png"/><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112.png"/><Relationship Id="rId7" Type="http://schemas.openxmlformats.org/officeDocument/2006/relationships/image" Target="../media/image69.png"/><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6.png"/><Relationship Id="rId12" Type="http://schemas.openxmlformats.org/officeDocument/2006/relationships/slideLayout" Target="../slideLayouts/slideLayout2.xml"/><Relationship Id="rId11" Type="http://schemas.openxmlformats.org/officeDocument/2006/relationships/image" Target="../media/image114.png"/><Relationship Id="rId10" Type="http://schemas.openxmlformats.org/officeDocument/2006/relationships/image" Target="../media/image113.png"/><Relationship Id="rId1" Type="http://schemas.openxmlformats.org/officeDocument/2006/relationships/image" Target="../media/image55.png"/></Relationships>
</file>

<file path=ppt/slides/_rels/slide27.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67.pn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121.png"/><Relationship Id="rId1" Type="http://schemas.openxmlformats.org/officeDocument/2006/relationships/image" Target="../media/image66.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image" Target="../media/image5.pn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37.xml.rels><?xml version="1.0" encoding="UTF-8" standalone="yes"?>
<Relationships xmlns="http://schemas.openxmlformats.org/package/2006/relationships"><Relationship Id="rId9" Type="http://schemas.openxmlformats.org/officeDocument/2006/relationships/image" Target="../media/image165.png"/><Relationship Id="rId8" Type="http://schemas.openxmlformats.org/officeDocument/2006/relationships/image" Target="../media/image164.png"/><Relationship Id="rId7" Type="http://schemas.openxmlformats.org/officeDocument/2006/relationships/image" Target="../media/image114.png"/><Relationship Id="rId6" Type="http://schemas.openxmlformats.org/officeDocument/2006/relationships/image" Target="../media/image111.png"/><Relationship Id="rId5" Type="http://schemas.openxmlformats.org/officeDocument/2006/relationships/image" Target="../media/image163.png"/><Relationship Id="rId4" Type="http://schemas.openxmlformats.org/officeDocument/2006/relationships/image" Target="../media/image69.png"/><Relationship Id="rId3" Type="http://schemas.openxmlformats.org/officeDocument/2006/relationships/image" Target="../media/image109.png"/><Relationship Id="rId2" Type="http://schemas.openxmlformats.org/officeDocument/2006/relationships/image" Target="../media/image56.png"/><Relationship Id="rId14" Type="http://schemas.openxmlformats.org/officeDocument/2006/relationships/slideLayout" Target="../slideLayouts/slideLayout2.xml"/><Relationship Id="rId13" Type="http://schemas.openxmlformats.org/officeDocument/2006/relationships/image" Target="../media/image169.png"/><Relationship Id="rId12" Type="http://schemas.openxmlformats.org/officeDocument/2006/relationships/image" Target="../media/image168.png"/><Relationship Id="rId11" Type="http://schemas.openxmlformats.org/officeDocument/2006/relationships/image" Target="../media/image167.png"/><Relationship Id="rId10" Type="http://schemas.openxmlformats.org/officeDocument/2006/relationships/image" Target="../media/image16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3.png"/><Relationship Id="rId2" Type="http://schemas.openxmlformats.org/officeDocument/2006/relationships/image" Target="../media/image67.png"/><Relationship Id="rId1" Type="http://schemas.openxmlformats.org/officeDocument/2006/relationships/image" Target="../media/image170.png"/></Relationships>
</file>

<file path=ppt/slides/_rels/slide39.xml.rels><?xml version="1.0" encoding="UTF-8" standalone="yes"?>
<Relationships xmlns="http://schemas.openxmlformats.org/package/2006/relationships"><Relationship Id="rId9" Type="http://schemas.openxmlformats.org/officeDocument/2006/relationships/image" Target="../media/image173.png"/><Relationship Id="rId8" Type="http://schemas.openxmlformats.org/officeDocument/2006/relationships/image" Target="../media/image172.png"/><Relationship Id="rId7" Type="http://schemas.openxmlformats.org/officeDocument/2006/relationships/image" Target="../media/image171.png"/><Relationship Id="rId6" Type="http://schemas.openxmlformats.org/officeDocument/2006/relationships/image" Target="../media/image69.png"/><Relationship Id="rId5" Type="http://schemas.openxmlformats.org/officeDocument/2006/relationships/image" Target="../media/image109.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6.png"/><Relationship Id="rId12" Type="http://schemas.openxmlformats.org/officeDocument/2006/relationships/slideLayout" Target="../slideLayouts/slideLayout2.xml"/><Relationship Id="rId11" Type="http://schemas.openxmlformats.org/officeDocument/2006/relationships/image" Target="../media/image164.png"/><Relationship Id="rId10" Type="http://schemas.openxmlformats.org/officeDocument/2006/relationships/image" Target="../media/image163.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2"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4.png"/><Relationship Id="rId7" Type="http://schemas.openxmlformats.org/officeDocument/2006/relationships/image" Target="../media/image114.png"/><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11.png"/><Relationship Id="rId2" Type="http://schemas.openxmlformats.org/officeDocument/2006/relationships/image" Target="../media/image59.png"/><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image" Target="../media/image181.png"/><Relationship Id="rId7" Type="http://schemas.openxmlformats.org/officeDocument/2006/relationships/image" Target="../media/image180.png"/><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16.png"/><Relationship Id="rId3" Type="http://schemas.openxmlformats.org/officeDocument/2006/relationships/image" Target="../media/image177.png"/><Relationship Id="rId2" Type="http://schemas.openxmlformats.org/officeDocument/2006/relationships/image" Target="../media/image67.png"/><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121.png"/><Relationship Id="rId1" Type="http://schemas.openxmlformats.org/officeDocument/2006/relationships/image" Target="../media/image6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4.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83.png"/><Relationship Id="rId2" Type="http://schemas.microsoft.com/office/2007/relationships/media" Target="../media/media1.mp4"/><Relationship Id="rId1" Type="http://schemas.openxmlformats.org/officeDocument/2006/relationships/video" Target="../media/media1.mp4"/></Relationships>
</file>

<file path=ppt/slides/_rels/slide44.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image" Target="../media/image187.png"/><Relationship Id="rId2" Type="http://schemas.openxmlformats.org/officeDocument/2006/relationships/image" Target="../media/image186.png"/><Relationship Id="rId19" Type="http://schemas.openxmlformats.org/officeDocument/2006/relationships/slideLayout" Target="../slideLayouts/slideLayout2.xml"/><Relationship Id="rId18" Type="http://schemas.openxmlformats.org/officeDocument/2006/relationships/image" Target="../media/image202.png"/><Relationship Id="rId17" Type="http://schemas.openxmlformats.org/officeDocument/2006/relationships/image" Target="../media/image201.png"/><Relationship Id="rId16" Type="http://schemas.openxmlformats.org/officeDocument/2006/relationships/image" Target="../media/image200.png"/><Relationship Id="rId15" Type="http://schemas.openxmlformats.org/officeDocument/2006/relationships/image" Target="../media/image199.png"/><Relationship Id="rId14" Type="http://schemas.openxmlformats.org/officeDocument/2006/relationships/image" Target="../media/image198.png"/><Relationship Id="rId13" Type="http://schemas.openxmlformats.org/officeDocument/2006/relationships/image" Target="../media/image197.png"/><Relationship Id="rId12" Type="http://schemas.openxmlformats.org/officeDocument/2006/relationships/image" Target="../media/image196.png"/><Relationship Id="rId11" Type="http://schemas.openxmlformats.org/officeDocument/2006/relationships/image" Target="../media/image195.png"/><Relationship Id="rId10" Type="http://schemas.openxmlformats.org/officeDocument/2006/relationships/image" Target="../media/image194.png"/><Relationship Id="rId1" Type="http://schemas.openxmlformats.org/officeDocument/2006/relationships/image" Target="../media/image185.png"/></Relationships>
</file>

<file path=ppt/slides/_rels/slide45.xml.rels><?xml version="1.0" encoding="UTF-8" standalone="yes"?>
<Relationships xmlns="http://schemas.openxmlformats.org/package/2006/relationships"><Relationship Id="rId9" Type="http://schemas.openxmlformats.org/officeDocument/2006/relationships/image" Target="../media/image211.png"/><Relationship Id="rId8" Type="http://schemas.openxmlformats.org/officeDocument/2006/relationships/image" Target="../media/image210.png"/><Relationship Id="rId7" Type="http://schemas.openxmlformats.org/officeDocument/2006/relationships/image" Target="../media/image209.png"/><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0" Type="http://schemas.openxmlformats.org/officeDocument/2006/relationships/slideLayout" Target="../slideLayouts/slideLayout2.xml"/><Relationship Id="rId1" Type="http://schemas.openxmlformats.org/officeDocument/2006/relationships/image" Target="../media/image203.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4.png"/><Relationship Id="rId6" Type="http://schemas.openxmlformats.org/officeDocument/2006/relationships/image" Target="../media/image213.png"/><Relationship Id="rId5" Type="http://schemas.openxmlformats.org/officeDocument/2006/relationships/image" Target="../media/image207.png"/><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12.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9.png"/><Relationship Id="rId7" Type="http://schemas.openxmlformats.org/officeDocument/2006/relationships/image" Target="../media/image228.png"/><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12.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4.png"/><Relationship Id="rId3" Type="http://schemas.openxmlformats.org/officeDocument/2006/relationships/image" Target="../media/image3.png"/><Relationship Id="rId2" Type="http://schemas.openxmlformats.org/officeDocument/2006/relationships/image" Target="../media/image2.png"/><Relationship Id="rId15" Type="http://schemas.openxmlformats.org/officeDocument/2006/relationships/slideLayout" Target="../slideLayouts/slideLayout2.xml"/><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3.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 Id="rId3" Type="http://schemas.openxmlformats.org/officeDocument/2006/relationships/image" Target="../media/image224.png"/><Relationship Id="rId2" Type="http://schemas.openxmlformats.org/officeDocument/2006/relationships/image" Target="../media/image229.png"/><Relationship Id="rId1" Type="http://schemas.openxmlformats.org/officeDocument/2006/relationships/image" Target="../media/image228.png"/></Relationships>
</file>

<file path=ppt/slides/_rels/slide51.xml.rels><?xml version="1.0" encoding="UTF-8" standalone="yes"?>
<Relationships xmlns="http://schemas.openxmlformats.org/package/2006/relationships"><Relationship Id="rId9" Type="http://schemas.openxmlformats.org/officeDocument/2006/relationships/image" Target="../media/image240.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 Id="rId3" Type="http://schemas.openxmlformats.org/officeDocument/2006/relationships/image" Target="../media/image234.png"/><Relationship Id="rId2" Type="http://schemas.openxmlformats.org/officeDocument/2006/relationships/image" Target="../media/image233.png"/><Relationship Id="rId10" Type="http://schemas.openxmlformats.org/officeDocument/2006/relationships/slideLayout" Target="../slideLayouts/slideLayout2.xml"/><Relationship Id="rId1" Type="http://schemas.openxmlformats.org/officeDocument/2006/relationships/image" Target="../media/image23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7.png"/><Relationship Id="rId2" Type="http://schemas.openxmlformats.org/officeDocument/2006/relationships/image" Target="../media/image243.png"/><Relationship Id="rId1" Type="http://schemas.openxmlformats.org/officeDocument/2006/relationships/image" Target="../media/image164.png"/></Relationships>
</file>

<file path=ppt/slides/_rels/slide55.xml.rels><?xml version="1.0" encoding="UTF-8" standalone="yes"?>
<Relationships xmlns="http://schemas.openxmlformats.org/package/2006/relationships"><Relationship Id="rId9" Type="http://schemas.openxmlformats.org/officeDocument/2006/relationships/image" Target="../media/image252.png"/><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4" Type="http://schemas.openxmlformats.org/officeDocument/2006/relationships/slideLayout" Target="../slideLayouts/slideLayout2.xml"/><Relationship Id="rId23" Type="http://schemas.openxmlformats.org/officeDocument/2006/relationships/image" Target="../media/image264.png"/><Relationship Id="rId22" Type="http://schemas.openxmlformats.org/officeDocument/2006/relationships/image" Target="../media/image263.png"/><Relationship Id="rId21" Type="http://schemas.openxmlformats.org/officeDocument/2006/relationships/image" Target="../media/image262.png"/><Relationship Id="rId20" Type="http://schemas.openxmlformats.org/officeDocument/2006/relationships/image" Target="../media/image261.png"/><Relationship Id="rId2" Type="http://schemas.openxmlformats.org/officeDocument/2006/relationships/image" Target="../media/image245.png"/><Relationship Id="rId19" Type="http://schemas.openxmlformats.org/officeDocument/2006/relationships/image" Target="../media/image242.png"/><Relationship Id="rId18" Type="http://schemas.openxmlformats.org/officeDocument/2006/relationships/image" Target="../media/image260.png"/><Relationship Id="rId17" Type="http://schemas.openxmlformats.org/officeDocument/2006/relationships/image" Target="../media/image109.png"/><Relationship Id="rId16" Type="http://schemas.openxmlformats.org/officeDocument/2006/relationships/image" Target="../media/image259.png"/><Relationship Id="rId15" Type="http://schemas.openxmlformats.org/officeDocument/2006/relationships/image" Target="../media/image258.png"/><Relationship Id="rId14" Type="http://schemas.openxmlformats.org/officeDocument/2006/relationships/image" Target="../media/image257.png"/><Relationship Id="rId13" Type="http://schemas.openxmlformats.org/officeDocument/2006/relationships/image" Target="../media/image256.png"/><Relationship Id="rId12" Type="http://schemas.openxmlformats.org/officeDocument/2006/relationships/image" Target="../media/image255.png"/><Relationship Id="rId11" Type="http://schemas.openxmlformats.org/officeDocument/2006/relationships/image" Target="../media/image254.png"/><Relationship Id="rId10" Type="http://schemas.openxmlformats.org/officeDocument/2006/relationships/image" Target="../media/image253.png"/><Relationship Id="rId1" Type="http://schemas.openxmlformats.org/officeDocument/2006/relationships/image" Target="../media/image244.pn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109.png"/><Relationship Id="rId4" Type="http://schemas.openxmlformats.org/officeDocument/2006/relationships/image" Target="../media/image67.png"/><Relationship Id="rId3" Type="http://schemas.openxmlformats.org/officeDocument/2006/relationships/image" Target="../media/image265.png"/><Relationship Id="rId2" Type="http://schemas.openxmlformats.org/officeDocument/2006/relationships/image" Target="../media/image163.png"/><Relationship Id="rId1" Type="http://schemas.openxmlformats.org/officeDocument/2006/relationships/image" Target="../media/image243.png"/></Relationships>
</file>

<file path=ppt/slides/_rels/slide57.xml.rels><?xml version="1.0" encoding="UTF-8" standalone="yes"?>
<Relationships xmlns="http://schemas.openxmlformats.org/package/2006/relationships"><Relationship Id="rId9" Type="http://schemas.openxmlformats.org/officeDocument/2006/relationships/image" Target="../media/image272.png"/><Relationship Id="rId8" Type="http://schemas.openxmlformats.org/officeDocument/2006/relationships/image" Target="../media/image164.png"/><Relationship Id="rId7" Type="http://schemas.openxmlformats.org/officeDocument/2006/relationships/image" Target="../media/image69.png"/><Relationship Id="rId6" Type="http://schemas.openxmlformats.org/officeDocument/2006/relationships/image" Target="../media/image109.png"/><Relationship Id="rId5" Type="http://schemas.openxmlformats.org/officeDocument/2006/relationships/image" Target="../media/image271.png"/><Relationship Id="rId4" Type="http://schemas.openxmlformats.org/officeDocument/2006/relationships/image" Target="../media/image270.png"/><Relationship Id="rId3" Type="http://schemas.openxmlformats.org/officeDocument/2006/relationships/image" Target="../media/image269.png"/><Relationship Id="rId2" Type="http://schemas.openxmlformats.org/officeDocument/2006/relationships/image" Target="../media/image268.png"/><Relationship Id="rId12" Type="http://schemas.openxmlformats.org/officeDocument/2006/relationships/slideLayout" Target="../slideLayouts/slideLayout2.xml"/><Relationship Id="rId11" Type="http://schemas.openxmlformats.org/officeDocument/2006/relationships/image" Target="../media/image274.png"/><Relationship Id="rId10" Type="http://schemas.openxmlformats.org/officeDocument/2006/relationships/image" Target="../media/image273.png"/><Relationship Id="rId1" Type="http://schemas.openxmlformats.org/officeDocument/2006/relationships/image" Target="../media/image267.png"/></Relationships>
</file>

<file path=ppt/slides/_rels/slide58.xml.rels><?xml version="1.0" encoding="UTF-8" standalone="yes"?>
<Relationships xmlns="http://schemas.openxmlformats.org/package/2006/relationships"><Relationship Id="rId9" Type="http://schemas.openxmlformats.org/officeDocument/2006/relationships/image" Target="../media/image274.png"/><Relationship Id="rId8" Type="http://schemas.openxmlformats.org/officeDocument/2006/relationships/image" Target="../media/image273.png"/><Relationship Id="rId7" Type="http://schemas.openxmlformats.org/officeDocument/2006/relationships/image" Target="../media/image277.png"/><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164.png"/><Relationship Id="rId3" Type="http://schemas.openxmlformats.org/officeDocument/2006/relationships/image" Target="../media/image166.png"/><Relationship Id="rId2" Type="http://schemas.openxmlformats.org/officeDocument/2006/relationships/image" Target="../media/image114.png"/><Relationship Id="rId10" Type="http://schemas.openxmlformats.org/officeDocument/2006/relationships/slideLayout" Target="../slideLayouts/slideLayout2.xml"/><Relationship Id="rId1" Type="http://schemas.openxmlformats.org/officeDocument/2006/relationships/image" Target="../media/image111.png"/></Relationships>
</file>

<file path=ppt/slides/_rels/slide59.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285.png"/><Relationship Id="rId7" Type="http://schemas.openxmlformats.org/officeDocument/2006/relationships/image" Target="../media/image284.png"/><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 Id="rId3" Type="http://schemas.openxmlformats.org/officeDocument/2006/relationships/image" Target="../media/image280.png"/><Relationship Id="rId2" Type="http://schemas.openxmlformats.org/officeDocument/2006/relationships/image" Target="../media/image279.png"/><Relationship Id="rId12" Type="http://schemas.openxmlformats.org/officeDocument/2006/relationships/slideLayout" Target="../slideLayouts/slideLayout2.xml"/><Relationship Id="rId11" Type="http://schemas.openxmlformats.org/officeDocument/2006/relationships/image" Target="../media/image286.png"/><Relationship Id="rId10" Type="http://schemas.openxmlformats.org/officeDocument/2006/relationships/image" Target="../media/image182.png"/><Relationship Id="rId1" Type="http://schemas.openxmlformats.org/officeDocument/2006/relationships/image" Target="../media/image278.png"/></Relationships>
</file>

<file path=ppt/slides/_rels/slide6.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image" Target="../media/image23.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7" Type="http://schemas.openxmlformats.org/officeDocument/2006/relationships/slideLayout" Target="../slideLayouts/slideLayout2.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5.png"/><Relationship Id="rId10" Type="http://schemas.openxmlformats.org/officeDocument/2006/relationships/image" Target="../media/image24.png"/><Relationship Id="rId1" Type="http://schemas.openxmlformats.org/officeDocument/2006/relationships/image" Target="../media/image34.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3.png"/><Relationship Id="rId7" Type="http://schemas.openxmlformats.org/officeDocument/2006/relationships/image" Target="../media/image292.png"/><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3" Type="http://schemas.openxmlformats.org/officeDocument/2006/relationships/image" Target="../media/image288.png"/><Relationship Id="rId2" Type="http://schemas.openxmlformats.org/officeDocument/2006/relationships/image" Target="../media/image209.png"/><Relationship Id="rId1" Type="http://schemas.openxmlformats.org/officeDocument/2006/relationships/image" Target="../media/image287.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7.png"/><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image" Target="../media/image164.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2.png"/><Relationship Id="rId7" Type="http://schemas.openxmlformats.org/officeDocument/2006/relationships/image" Target="../media/image301.png"/><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 Id="rId3" Type="http://schemas.openxmlformats.org/officeDocument/2006/relationships/image" Target="../media/image297.png"/><Relationship Id="rId2" Type="http://schemas.openxmlformats.org/officeDocument/2006/relationships/image" Target="../media/image160.png"/><Relationship Id="rId1" Type="http://schemas.openxmlformats.org/officeDocument/2006/relationships/image" Target="../media/image296.png"/></Relationships>
</file>

<file path=ppt/slides/_rels/slide63.xml.rels><?xml version="1.0" encoding="UTF-8" standalone="yes"?>
<Relationships xmlns="http://schemas.openxmlformats.org/package/2006/relationships"><Relationship Id="rId9" Type="http://schemas.openxmlformats.org/officeDocument/2006/relationships/image" Target="../media/image310.png"/><Relationship Id="rId8" Type="http://schemas.openxmlformats.org/officeDocument/2006/relationships/image" Target="../media/image223.png"/><Relationship Id="rId7" Type="http://schemas.openxmlformats.org/officeDocument/2006/relationships/image" Target="../media/image309.png"/><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 Id="rId3" Type="http://schemas.openxmlformats.org/officeDocument/2006/relationships/image" Target="../media/image305.png"/><Relationship Id="rId2" Type="http://schemas.openxmlformats.org/officeDocument/2006/relationships/image" Target="../media/image304.png"/><Relationship Id="rId10" Type="http://schemas.openxmlformats.org/officeDocument/2006/relationships/slideLayout" Target="../slideLayouts/slideLayout2.xml"/><Relationship Id="rId1" Type="http://schemas.openxmlformats.org/officeDocument/2006/relationships/image" Target="../media/image303.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2.png"/><Relationship Id="rId7" Type="http://schemas.openxmlformats.org/officeDocument/2006/relationships/image" Target="../media/image308.png"/><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image" Target="../media/image311.png"/></Relationships>
</file>

<file path=ppt/slides/_rels/slide65.xml.rels><?xml version="1.0" encoding="UTF-8" standalone="yes"?>
<Relationships xmlns="http://schemas.openxmlformats.org/package/2006/relationships"><Relationship Id="rId9" Type="http://schemas.openxmlformats.org/officeDocument/2006/relationships/image" Target="../media/image304.png"/><Relationship Id="rId8" Type="http://schemas.openxmlformats.org/officeDocument/2006/relationships/image" Target="../media/image303.png"/><Relationship Id="rId7" Type="http://schemas.openxmlformats.org/officeDocument/2006/relationships/image" Target="../media/image316.png"/><Relationship Id="rId6" Type="http://schemas.openxmlformats.org/officeDocument/2006/relationships/image" Target="../media/image223.png"/><Relationship Id="rId5" Type="http://schemas.openxmlformats.org/officeDocument/2006/relationships/image" Target="../media/image315.png"/><Relationship Id="rId4" Type="http://schemas.openxmlformats.org/officeDocument/2006/relationships/image" Target="../media/image299.png"/><Relationship Id="rId3" Type="http://schemas.openxmlformats.org/officeDocument/2006/relationships/image" Target="../media/image298.png"/><Relationship Id="rId2" Type="http://schemas.openxmlformats.org/officeDocument/2006/relationships/image" Target="../media/image314.png"/><Relationship Id="rId15" Type="http://schemas.openxmlformats.org/officeDocument/2006/relationships/slideLayout" Target="../slideLayouts/slideLayout2.xml"/><Relationship Id="rId14" Type="http://schemas.openxmlformats.org/officeDocument/2006/relationships/image" Target="../media/image317.png"/><Relationship Id="rId13" Type="http://schemas.openxmlformats.org/officeDocument/2006/relationships/image" Target="../media/image206.png"/><Relationship Id="rId12" Type="http://schemas.openxmlformats.org/officeDocument/2006/relationships/image" Target="../media/image205.png"/><Relationship Id="rId11" Type="http://schemas.openxmlformats.org/officeDocument/2006/relationships/image" Target="../media/image306.png"/><Relationship Id="rId10" Type="http://schemas.openxmlformats.org/officeDocument/2006/relationships/image" Target="../media/image305.png"/><Relationship Id="rId1" Type="http://schemas.openxmlformats.org/officeDocument/2006/relationships/image" Target="../media/image313.png"/></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 Id="rId3" Type="http://schemas.openxmlformats.org/officeDocument/2006/relationships/image" Target="../media/image319.png"/><Relationship Id="rId2" Type="http://schemas.openxmlformats.org/officeDocument/2006/relationships/image" Target="../media/image231.png"/><Relationship Id="rId1" Type="http://schemas.openxmlformats.org/officeDocument/2006/relationships/image" Target="../media/image318.png"/></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6.png"/><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image" Target="../media/image32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8.png"/><Relationship Id="rId1" Type="http://schemas.openxmlformats.org/officeDocument/2006/relationships/image" Target="../media/image32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7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1.png"/><Relationship Id="rId5" Type="http://schemas.microsoft.com/office/2007/relationships/media" Target="../media/media4.mp4"/><Relationship Id="rId4" Type="http://schemas.openxmlformats.org/officeDocument/2006/relationships/video" Target="../media/media4.mp4"/><Relationship Id="rId3" Type="http://schemas.openxmlformats.org/officeDocument/2006/relationships/image" Target="../media/image330.png"/><Relationship Id="rId2" Type="http://schemas.microsoft.com/office/2007/relationships/media" Target="../media/media3.mp4"/><Relationship Id="rId1" Type="http://schemas.openxmlformats.org/officeDocument/2006/relationships/video" Target="../media/media3.mp4"/></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平衡车</a:t>
            </a:r>
            <a:r>
              <a:rPr lang="zh-CN" altLang="en-US"/>
              <a:t>仿真</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1980" y="971550"/>
            <a:ext cx="5381625" cy="4914900"/>
          </a:xfrm>
          <a:prstGeom prst="rect">
            <a:avLst/>
          </a:prstGeom>
        </p:spPr>
      </p:pic>
      <p:pic>
        <p:nvPicPr>
          <p:cNvPr id="5" name="图片 4"/>
          <p:cNvPicPr>
            <a:picLocks noChangeAspect="1"/>
          </p:cNvPicPr>
          <p:nvPr/>
        </p:nvPicPr>
        <p:blipFill>
          <a:blip r:embed="rId2"/>
          <a:srcRect l="27215" r="32585"/>
          <a:stretch>
            <a:fillRect/>
          </a:stretch>
        </p:blipFill>
        <p:spPr>
          <a:xfrm>
            <a:off x="7291070" y="-60960"/>
            <a:ext cx="4900930" cy="6918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45440" y="188595"/>
            <a:ext cx="11500927" cy="6480000"/>
          </a:xfrm>
          <a:prstGeom prst="rect">
            <a:avLst/>
          </a:prstGeom>
        </p:spPr>
      </p:pic>
      <p:pic>
        <p:nvPicPr>
          <p:cNvPr id="5" name="图片 4"/>
          <p:cNvPicPr>
            <a:picLocks noChangeAspect="1"/>
          </p:cNvPicPr>
          <p:nvPr/>
        </p:nvPicPr>
        <p:blipFill>
          <a:blip r:embed="rId2"/>
          <a:stretch>
            <a:fillRect/>
          </a:stretch>
        </p:blipFill>
        <p:spPr>
          <a:xfrm>
            <a:off x="6360795" y="3712210"/>
            <a:ext cx="4991100" cy="2752725"/>
          </a:xfrm>
          <a:prstGeom prst="rect">
            <a:avLst/>
          </a:prstGeom>
        </p:spPr>
      </p:pic>
      <p:cxnSp>
        <p:nvCxnSpPr>
          <p:cNvPr id="6" name="直接箭头连接符 5"/>
          <p:cNvCxnSpPr/>
          <p:nvPr/>
        </p:nvCxnSpPr>
        <p:spPr>
          <a:xfrm flipH="1" flipV="1">
            <a:off x="3568065" y="5240655"/>
            <a:ext cx="3739515" cy="3670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flipV="1">
            <a:off x="3376295" y="4349750"/>
            <a:ext cx="4717415" cy="11709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3765550" y="4288155"/>
            <a:ext cx="4643120" cy="7048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H="1" flipV="1">
            <a:off x="1994535" y="2877820"/>
            <a:ext cx="7548880" cy="15481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flipV="1">
            <a:off x="3920490" y="3806825"/>
            <a:ext cx="5691505" cy="11347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3"/>
          <a:stretch>
            <a:fillRect/>
          </a:stretch>
        </p:blipFill>
        <p:spPr>
          <a:xfrm>
            <a:off x="7168515" y="188595"/>
            <a:ext cx="4677887" cy="2880000"/>
          </a:xfrm>
          <a:prstGeom prst="rect">
            <a:avLst/>
          </a:prstGeom>
        </p:spPr>
      </p:pic>
      <p:cxnSp>
        <p:nvCxnSpPr>
          <p:cNvPr id="15" name="直接箭头连接符 14"/>
          <p:cNvCxnSpPr/>
          <p:nvPr/>
        </p:nvCxnSpPr>
        <p:spPr>
          <a:xfrm flipH="1" flipV="1">
            <a:off x="7910195" y="951230"/>
            <a:ext cx="3215005" cy="40100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flipH="1" flipV="1">
            <a:off x="9413240" y="1589405"/>
            <a:ext cx="542925" cy="242379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H="1" flipV="1">
            <a:off x="7351395" y="829310"/>
            <a:ext cx="2804160" cy="46126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flipV="1">
            <a:off x="9142095" y="1431925"/>
            <a:ext cx="1880235" cy="29762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72130" y="3524250"/>
            <a:ext cx="5295900" cy="3333750"/>
          </a:xfrm>
          <a:prstGeom prst="rect">
            <a:avLst/>
          </a:prstGeom>
        </p:spPr>
      </p:pic>
      <p:pic>
        <p:nvPicPr>
          <p:cNvPr id="14" name="图片 13"/>
          <p:cNvPicPr>
            <a:picLocks noChangeAspect="1"/>
          </p:cNvPicPr>
          <p:nvPr/>
        </p:nvPicPr>
        <p:blipFill>
          <a:blip r:embed="rId2"/>
          <a:stretch>
            <a:fillRect/>
          </a:stretch>
        </p:blipFill>
        <p:spPr>
          <a:xfrm>
            <a:off x="3381375" y="188595"/>
            <a:ext cx="4677887" cy="2880000"/>
          </a:xfrm>
          <a:prstGeom prst="rect">
            <a:avLst/>
          </a:prstGeom>
        </p:spPr>
      </p:pic>
      <p:cxnSp>
        <p:nvCxnSpPr>
          <p:cNvPr id="9" name="直接箭头连接符 8"/>
          <p:cNvCxnSpPr/>
          <p:nvPr/>
        </p:nvCxnSpPr>
        <p:spPr>
          <a:xfrm flipV="1">
            <a:off x="3954780" y="1278890"/>
            <a:ext cx="894080" cy="25615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3816985" y="1089660"/>
            <a:ext cx="533400" cy="32842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4659630" y="1158240"/>
            <a:ext cx="344170" cy="27686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flipV="1">
            <a:off x="4522470" y="1037590"/>
            <a:ext cx="34290" cy="34048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43150" y="3295650"/>
            <a:ext cx="7505700" cy="3562350"/>
          </a:xfrm>
          <a:prstGeom prst="rect">
            <a:avLst/>
          </a:prstGeom>
        </p:spPr>
      </p:pic>
      <p:pic>
        <p:nvPicPr>
          <p:cNvPr id="14" name="图片 13"/>
          <p:cNvPicPr>
            <a:picLocks noChangeAspect="1"/>
          </p:cNvPicPr>
          <p:nvPr/>
        </p:nvPicPr>
        <p:blipFill>
          <a:blip r:embed="rId2"/>
          <a:stretch>
            <a:fillRect/>
          </a:stretch>
        </p:blipFill>
        <p:spPr>
          <a:xfrm>
            <a:off x="3381375" y="188595"/>
            <a:ext cx="4677887" cy="2880000"/>
          </a:xfrm>
          <a:prstGeom prst="rect">
            <a:avLst/>
          </a:prstGeom>
        </p:spPr>
      </p:pic>
      <p:cxnSp>
        <p:nvCxnSpPr>
          <p:cNvPr id="6" name="直接箭头连接符 5"/>
          <p:cNvCxnSpPr/>
          <p:nvPr/>
        </p:nvCxnSpPr>
        <p:spPr>
          <a:xfrm flipH="1" flipV="1">
            <a:off x="6344920" y="1364615"/>
            <a:ext cx="3095625" cy="4488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H="1" flipV="1">
            <a:off x="5536565" y="986155"/>
            <a:ext cx="1754505" cy="5365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6688455" y="6506210"/>
            <a:ext cx="1156335" cy="351790"/>
          </a:xfrm>
          <a:prstGeom prst="rect">
            <a:avLst/>
          </a:prstGeom>
          <a:noFill/>
        </p:spPr>
        <p:txBody>
          <a:bodyPr wrap="square" rtlCol="0">
            <a:noAutofit/>
          </a:bodyPr>
          <a:p>
            <a:r>
              <a:rPr lang="zh-CN" altLang="en-US"/>
              <a:t>内部</a:t>
            </a:r>
            <a:r>
              <a:rPr lang="zh-CN" altLang="en-US"/>
              <a:t>管子</a:t>
            </a:r>
            <a:endParaRPr lang="zh-CN" altLang="en-US"/>
          </a:p>
        </p:txBody>
      </p:sp>
      <p:cxnSp>
        <p:nvCxnSpPr>
          <p:cNvPr id="8" name="直接箭头连接符 7"/>
          <p:cNvCxnSpPr>
            <a:endCxn id="7" idx="0"/>
          </p:cNvCxnSpPr>
          <p:nvPr/>
        </p:nvCxnSpPr>
        <p:spPr>
          <a:xfrm>
            <a:off x="3593465" y="6059170"/>
            <a:ext cx="3673475" cy="4470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框 1"/>
          <p:cNvSpPr txBox="1"/>
          <p:nvPr/>
        </p:nvSpPr>
        <p:spPr>
          <a:xfrm>
            <a:off x="238125" y="269875"/>
            <a:ext cx="4064000" cy="460375"/>
          </a:xfrm>
          <a:prstGeom prst="rect">
            <a:avLst/>
          </a:prstGeom>
          <a:noFill/>
        </p:spPr>
        <p:txBody>
          <a:bodyPr wrap="square" rtlCol="0">
            <a:spAutoFit/>
          </a:bodyPr>
          <a:p>
            <a:r>
              <a:rPr lang="zh-CN" altLang="en-US" sz="2400" b="1"/>
              <a:t>一、倒立摆建模</a:t>
            </a:r>
            <a:endParaRPr lang="zh-CN" altLang="en-US" sz="2400" b="1"/>
          </a:p>
        </p:txBody>
      </p:sp>
      <p:sp>
        <p:nvSpPr>
          <p:cNvPr id="3" name="矩形 2"/>
          <p:cNvSpPr/>
          <p:nvPr/>
        </p:nvSpPr>
        <p:spPr>
          <a:xfrm rot="19200000">
            <a:off x="3611245" y="170751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2202815" y="4462145"/>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flipV="1">
            <a:off x="2751455" y="2533015"/>
            <a:ext cx="1539875" cy="24815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流程图: 或者 8"/>
          <p:cNvSpPr/>
          <p:nvPr/>
        </p:nvSpPr>
        <p:spPr>
          <a:xfrm>
            <a:off x="3915410" y="211645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流程图: 或者 9"/>
          <p:cNvSpPr/>
          <p:nvPr/>
        </p:nvSpPr>
        <p:spPr>
          <a:xfrm>
            <a:off x="3345815" y="361061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流程图: 或者 10"/>
          <p:cNvSpPr/>
          <p:nvPr/>
        </p:nvSpPr>
        <p:spPr>
          <a:xfrm>
            <a:off x="2562860" y="482219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2" name="文本框 11"/>
              <p:cNvSpPr txBox="1"/>
              <p:nvPr/>
            </p:nvSpPr>
            <p:spPr>
              <a:xfrm>
                <a:off x="6543675" y="1711960"/>
                <a:ext cx="4617720" cy="3175000"/>
              </a:xfrm>
              <a:prstGeom prst="rect">
                <a:avLst/>
              </a:prstGeom>
              <a:noFill/>
            </p:spPr>
            <p:txBody>
              <a:bodyPr wrap="square" rtlCol="0">
                <a:spAutoFit/>
              </a:bodyPr>
              <a:p>
                <a:r>
                  <a:rPr lang="en-US" altLang="zh-CN"/>
                  <a:t>R</a:t>
                </a:r>
                <a:r>
                  <a:rPr lang="zh-CN" altLang="en-US"/>
                  <a:t>：驱动轮</a:t>
                </a:r>
                <a:r>
                  <a:rPr lang="zh-CN" altLang="en-US"/>
                  <a:t>半径</a:t>
                </a:r>
                <a:endParaRPr lang="zh-CN" altLang="en-US"/>
              </a:p>
              <a:p>
                <a:r>
                  <a:rPr lang="en-US" altLang="zh-CN"/>
                  <a:t>L</a:t>
                </a:r>
                <a:r>
                  <a:rPr lang="zh-CN" altLang="en-US"/>
                  <a:t>：摆杆中心到驱动轮轴</a:t>
                </a:r>
                <a:r>
                  <a:rPr lang="zh-CN" altLang="en-US"/>
                  <a:t>距离</a:t>
                </a:r>
                <a:endParaRPr lang="zh-CN" altLang="en-US"/>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a14:m>
                <a:r>
                  <a:rPr lang="zh-CN" altLang="en-US">
                    <a:latin typeface="Cambria Math" panose="02040503050406030204" charset="0"/>
                    <a:cs typeface="Cambria Math" panose="02040503050406030204" charset="0"/>
                  </a:rPr>
                  <a:t>：摆杆重心到机体转轴</a:t>
                </a:r>
                <a:r>
                  <a:rPr lang="zh-CN" altLang="en-US">
                    <a:latin typeface="Cambria Math" panose="02040503050406030204" charset="0"/>
                    <a:cs typeface="Cambria Math" panose="02040503050406030204" charset="0"/>
                  </a:rPr>
                  <a:t>距离</a:t>
                </a:r>
                <a:endParaRPr lang="zh-CN" altLang="en-US">
                  <a:latin typeface="Cambria Math" panose="02040503050406030204" charset="0"/>
                  <a:cs typeface="Cambria Math" panose="02040503050406030204" charset="0"/>
                </a:endParaRPr>
              </a:p>
              <a:p>
                <a:r>
                  <a:rPr lang="en-US" altLang="zh-CN">
                    <a:latin typeface="Cambria Math" panose="02040503050406030204" charset="0"/>
                    <a:cs typeface="Cambria Math" panose="02040503050406030204" charset="0"/>
                  </a:rPr>
                  <a:t>l</a:t>
                </a:r>
                <a:r>
                  <a:rPr lang="zh-CN" altLang="en-US">
                    <a:latin typeface="Cambria Math" panose="02040503050406030204" charset="0"/>
                    <a:cs typeface="Cambria Math" panose="02040503050406030204" charset="0"/>
                  </a:rPr>
                  <a:t>：机体重心到转轴</a:t>
                </a:r>
                <a:r>
                  <a:rPr lang="zh-CN" altLang="en-US">
                    <a:latin typeface="Cambria Math" panose="02040503050406030204" charset="0"/>
                    <a:cs typeface="Cambria Math" panose="02040503050406030204" charset="0"/>
                  </a:rPr>
                  <a:t>距离</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𝑀</m:t>
                        </m:r>
                      </m:sub>
                    </m:sSub>
                  </m:oMath>
                </a14:m>
                <a:r>
                  <a:rPr lang="zh-CN" altLang="en-US">
                    <a:latin typeface="Cambria Math" panose="02040503050406030204" charset="0"/>
                    <a:cs typeface="Cambria Math" panose="02040503050406030204" charset="0"/>
                  </a:rPr>
                  <a:t>：驱动轮转子</a:t>
                </a:r>
                <a:r>
                  <a:rPr lang="zh-CN" altLang="en-US">
                    <a:latin typeface="Cambria Math" panose="02040503050406030204" charset="0"/>
                    <a:cs typeface="Cambria Math" panose="02040503050406030204" charset="0"/>
                  </a:rPr>
                  <a:t>质量</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oMath>
                </a14:m>
                <a:r>
                  <a:rPr lang="zh-CN" altLang="en-US">
                    <a:latin typeface="Cambria Math" panose="02040503050406030204" charset="0"/>
                    <a:cs typeface="Cambria Math" panose="02040503050406030204" charset="0"/>
                  </a:rPr>
                  <a:t>：摆杆</a:t>
                </a:r>
                <a:r>
                  <a:rPr lang="zh-CN" altLang="en-US">
                    <a:latin typeface="Cambria Math" panose="02040503050406030204" charset="0"/>
                    <a:cs typeface="Cambria Math" panose="02040503050406030204" charset="0"/>
                  </a:rPr>
                  <a:t>质量</a:t>
                </a:r>
                <a:endParaRPr lang="zh-CN" altLang="en-US">
                  <a:latin typeface="Cambria Math" panose="02040503050406030204" charset="0"/>
                  <a:cs typeface="Cambria Math" panose="02040503050406030204" charset="0"/>
                </a:endParaRPr>
              </a:p>
              <a:p>
                <a:r>
                  <a:rPr lang="en-US" altLang="zh-CN">
                    <a:latin typeface="Cambria Math" panose="02040503050406030204" charset="0"/>
                    <a:cs typeface="Cambria Math" panose="02040503050406030204" charset="0"/>
                  </a:rPr>
                  <a:t>M </a:t>
                </a:r>
                <a:r>
                  <a:rPr lang="zh-CN" altLang="en-US">
                    <a:latin typeface="Cambria Math" panose="02040503050406030204" charset="0"/>
                    <a:cs typeface="Cambria Math" panose="02040503050406030204" charset="0"/>
                  </a:rPr>
                  <a:t>：机体</a:t>
                </a:r>
                <a:r>
                  <a:rPr lang="zh-CN" altLang="en-US">
                    <a:latin typeface="Cambria Math" panose="02040503050406030204" charset="0"/>
                    <a:cs typeface="Cambria Math" panose="02040503050406030204" charset="0"/>
                  </a:rPr>
                  <a:t>质量</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oMath>
                </a14:m>
                <a:r>
                  <a:rPr lang="zh-CN" altLang="en-US">
                    <a:latin typeface="Cambria Math" panose="02040503050406030204" charset="0"/>
                    <a:cs typeface="Cambria Math" panose="02040503050406030204" charset="0"/>
                  </a:rPr>
                  <a:t>：驱动轮转动</a:t>
                </a:r>
                <a:r>
                  <a:rPr lang="zh-CN" altLang="en-US">
                    <a:latin typeface="Cambria Math" panose="02040503050406030204" charset="0"/>
                    <a:cs typeface="Cambria Math" panose="02040503050406030204" charset="0"/>
                  </a:rPr>
                  <a:t>惯量</a:t>
                </a:r>
                <a:endParaRPr lang="zh-CN" altLang="en-US">
                  <a:latin typeface="Cambria Math" panose="02040503050406030204" charset="0"/>
                  <a:cs typeface="Cambria Math" panose="02040503050406030204" charset="0"/>
                </a:endParaRPr>
              </a:p>
              <a:p>
                <a:r>
                  <a:rPr lang="en-US" altLang="zh-CN">
                    <a:latin typeface="Cambria Math" panose="02040503050406030204" charset="0"/>
                    <a:cs typeface="Cambria Math" panose="02040503050406030204" charset="0"/>
                  </a:rPr>
                  <a:t>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oMath>
                </a14:m>
                <a:r>
                  <a:rPr lang="zh-CN" altLang="en-US">
                    <a:latin typeface="Cambria Math" panose="02040503050406030204" charset="0"/>
                    <a:cs typeface="Cambria Math" panose="02040503050406030204" charset="0"/>
                    <a:sym typeface="+mn-ea"/>
                  </a:rPr>
                  <a:t>：</a:t>
                </a:r>
                <a:r>
                  <a:rPr lang="zh-CN" altLang="en-US">
                    <a:latin typeface="Cambria Math" panose="02040503050406030204" charset="0"/>
                    <a:cs typeface="Cambria Math" panose="02040503050406030204" charset="0"/>
                    <a:sym typeface="+mn-ea"/>
                  </a:rPr>
                  <a:t>摆杆转动惯量</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oMath>
                </a14:m>
                <a:r>
                  <a:rPr lang="zh-CN" altLang="en-US">
                    <a:latin typeface="Cambria Math" panose="02040503050406030204" charset="0"/>
                    <a:cs typeface="Cambria Math" panose="02040503050406030204" charset="0"/>
                    <a:sym typeface="+mn-ea"/>
                  </a:rPr>
                  <a:t>：</a:t>
                </a:r>
                <a:r>
                  <a:rPr lang="zh-CN" altLang="en-US">
                    <a:latin typeface="Cambria Math" panose="02040503050406030204" charset="0"/>
                    <a:cs typeface="Cambria Math" panose="02040503050406030204" charset="0"/>
                    <a:sym typeface="+mn-ea"/>
                  </a:rPr>
                  <a:t>机体转动惯量</a:t>
                </a:r>
                <a:endParaRPr lang="zh-CN" altLang="en-US">
                  <a:latin typeface="Cambria Math" panose="02040503050406030204" charset="0"/>
                  <a:cs typeface="Cambria Math" panose="02040503050406030204" charset="0"/>
                </a:endParaRPr>
              </a:p>
              <a:p>
                <a:endParaRPr lang="zh-CN" altLang="en-US">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6543675" y="1711960"/>
                <a:ext cx="4617720" cy="3175000"/>
              </a:xfrm>
              <a:prstGeom prst="rect">
                <a:avLst/>
              </a:prstGeom>
              <a:blipFill rotWithShape="1">
                <a:blip r:embed="rId1"/>
                <a:stretch>
                  <a:fillRect/>
                </a:stretch>
              </a:blipFill>
            </p:spPr>
            <p:txBody>
              <a:bodyPr/>
              <a:lstStyle/>
              <a:p>
                <a:r>
                  <a:rPr lang="zh-CN" altLang="en-US">
                    <a:noFill/>
                  </a:rPr>
                  <a:t> </a:t>
                </a:r>
              </a:p>
            </p:txBody>
          </p:sp>
        </mc:Fallback>
      </mc:AlternateContent>
      <p:cxnSp>
        <p:nvCxnSpPr>
          <p:cNvPr id="13" name="直接箭头连接符 12"/>
          <p:cNvCxnSpPr/>
          <p:nvPr/>
        </p:nvCxnSpPr>
        <p:spPr>
          <a:xfrm flipV="1">
            <a:off x="2736215" y="383413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rot="5400000" flipV="1">
            <a:off x="3308350" y="443357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rot="5400000" flipV="1">
            <a:off x="3308350" y="49612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V="1">
            <a:off x="4297680" y="13798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rot="5400000" flipV="1">
            <a:off x="4869815" y="197929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3345815" y="4226560"/>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3345815" y="4226560"/>
                <a:ext cx="362585"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779520" y="3249930"/>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3779520" y="3249930"/>
                <a:ext cx="49593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3889311" y="5362194"/>
                <a:ext cx="676910" cy="352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3889311" y="5362194"/>
                <a:ext cx="676910" cy="352425"/>
              </a:xfrm>
              <a:prstGeom prst="rect">
                <a:avLst/>
              </a:prstGeom>
              <a:blipFill rotWithShape="1">
                <a:blip r:embed="rId4"/>
                <a:stretch>
                  <a:fillRect l="-84" t="-72" r="84" b="72"/>
                </a:stretch>
              </a:blipFill>
            </p:spPr>
            <p:txBody>
              <a:bodyPr/>
              <a:lstStyle/>
              <a:p>
                <a:r>
                  <a:rPr lang="zh-CN" altLang="en-US">
                    <a:noFill/>
                  </a:rPr>
                  <a:t> </a:t>
                </a:r>
              </a:p>
            </p:txBody>
          </p:sp>
        </mc:Fallback>
      </mc:AlternateContent>
      <p:sp>
        <p:nvSpPr>
          <p:cNvPr id="24" name="文本框 23"/>
          <p:cNvSpPr txBox="1"/>
          <p:nvPr/>
        </p:nvSpPr>
        <p:spPr>
          <a:xfrm>
            <a:off x="3889311" y="4822444"/>
            <a:ext cx="330200" cy="368300"/>
          </a:xfrm>
          <a:prstGeom prst="rect">
            <a:avLst/>
          </a:prstGeom>
          <a:noFill/>
        </p:spPr>
        <p:txBody>
          <a:bodyPr wrap="none" rtlCol="0" anchor="t">
            <a:spAutoFit/>
          </a:bodyPr>
          <a:p>
            <a:pPr algn="l"/>
            <a:r>
              <a:rPr lang="en-US" altLang="zh-CN"/>
              <a:t>N</a:t>
            </a:r>
            <a:endParaRPr lang="en-US" altLang="zh-CN"/>
          </a:p>
        </p:txBody>
      </p:sp>
      <p:sp>
        <p:nvSpPr>
          <p:cNvPr id="25" name="文本框 24"/>
          <p:cNvSpPr txBox="1"/>
          <p:nvPr/>
        </p:nvSpPr>
        <p:spPr>
          <a:xfrm>
            <a:off x="2562796" y="3466084"/>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26" name="文本框 25"/>
              <p:cNvSpPr txBox="1"/>
              <p:nvPr/>
            </p:nvSpPr>
            <p:spPr>
              <a:xfrm>
                <a:off x="5419661" y="247675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5419661" y="2476754"/>
                <a:ext cx="548640" cy="368300"/>
              </a:xfrm>
              <a:prstGeom prst="rect">
                <a:avLst/>
              </a:prstGeom>
              <a:blipFill rotWithShape="1">
                <a:blip r:embed="rId5"/>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4017581" y="104546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4017581" y="1045464"/>
                <a:ext cx="562610" cy="368300"/>
              </a:xfrm>
              <a:prstGeom prst="rect">
                <a:avLst/>
              </a:prstGeom>
              <a:blipFill rotWithShape="1">
                <a:blip r:embed="rId6"/>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2751455" y="411861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2751455" y="4118610"/>
                <a:ext cx="322580"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4291266" y="2297049"/>
                <a:ext cx="5772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4291266" y="2297049"/>
                <a:ext cx="577215" cy="368300"/>
              </a:xfrm>
              <a:prstGeom prst="rect">
                <a:avLst/>
              </a:prstGeom>
              <a:blipFill rotWithShape="1">
                <a:blip r:embed="rId8"/>
                <a:stretch>
                  <a:fillRect l="-99" t="-69" r="99" b="69"/>
                </a:stretch>
              </a:blipFill>
            </p:spPr>
            <p:txBody>
              <a:bodyPr/>
              <a:lstStyle/>
              <a:p>
                <a:r>
                  <a:rPr lang="zh-CN" altLang="en-US">
                    <a:noFill/>
                  </a:rPr>
                  <a:t> </a:t>
                </a:r>
              </a:p>
            </p:txBody>
          </p:sp>
        </mc:Fallback>
      </mc:AlternateContent>
      <p:cxnSp>
        <p:nvCxnSpPr>
          <p:cNvPr id="30" name="直接连接符 29"/>
          <p:cNvCxnSpPr>
            <a:endCxn id="3" idx="2"/>
          </p:cNvCxnSpPr>
          <p:nvPr/>
        </p:nvCxnSpPr>
        <p:spPr>
          <a:xfrm>
            <a:off x="4081780" y="2296795"/>
            <a:ext cx="391795" cy="450215"/>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1" name="直接连接符 30"/>
          <p:cNvCxnSpPr>
            <a:cxnSpLocks noChangeAspect="1"/>
          </p:cNvCxnSpPr>
          <p:nvPr/>
        </p:nvCxnSpPr>
        <p:spPr>
          <a:xfrm rot="5400000">
            <a:off x="3962214" y="2171341"/>
            <a:ext cx="626573" cy="720000"/>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2" name="文本框 31"/>
              <p:cNvSpPr txBox="1"/>
              <p:nvPr/>
            </p:nvSpPr>
            <p:spPr>
              <a:xfrm>
                <a:off x="4081780" y="2563495"/>
                <a:ext cx="43434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𝛼</m:t>
                      </m:r>
                    </m:oMath>
                  </m:oMathPara>
                </a14:m>
                <a:endParaRPr lang="zh-CN" altLang="en-US"/>
              </a:p>
            </p:txBody>
          </p:sp>
        </mc:Choice>
        <mc:Fallback>
          <p:sp>
            <p:nvSpPr>
              <p:cNvPr id="32" name="文本框 31"/>
              <p:cNvSpPr txBox="1">
                <a:spLocks noRot="1" noChangeAspect="1" noMove="1" noResize="1" noEditPoints="1" noAdjustHandles="1" noChangeArrowheads="1" noChangeShapeType="1" noTextEdit="1"/>
              </p:cNvSpPr>
              <p:nvPr/>
            </p:nvSpPr>
            <p:spPr>
              <a:xfrm>
                <a:off x="4081780" y="2563495"/>
                <a:ext cx="434340" cy="36830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3779520" y="2367280"/>
                <a:ext cx="3606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3779520" y="2367280"/>
                <a:ext cx="360680" cy="368300"/>
              </a:xfrm>
              <a:prstGeom prst="rect">
                <a:avLst/>
              </a:prstGeom>
              <a:blipFill rotWithShape="1">
                <a:blip r:embed="rId10"/>
                <a:stretch>
                  <a:fillRect/>
                </a:stretch>
              </a:blipFill>
            </p:spPr>
            <p:txBody>
              <a:bodyPr/>
              <a:lstStyle/>
              <a:p>
                <a:r>
                  <a:rPr lang="zh-CN" altLang="en-US">
                    <a:noFill/>
                  </a:rPr>
                  <a:t> </a:t>
                </a:r>
              </a:p>
            </p:txBody>
          </p:sp>
        </mc:Fallback>
      </mc:AlternateContent>
      <p:sp>
        <p:nvSpPr>
          <p:cNvPr id="35" name="文本框 34"/>
          <p:cNvSpPr txBox="1"/>
          <p:nvPr/>
        </p:nvSpPr>
        <p:spPr>
          <a:xfrm>
            <a:off x="2479675" y="5165090"/>
            <a:ext cx="384175" cy="368300"/>
          </a:xfrm>
          <a:prstGeom prst="rect">
            <a:avLst/>
          </a:prstGeom>
          <a:noFill/>
        </p:spPr>
        <p:txBody>
          <a:bodyPr wrap="square" rtlCol="0">
            <a:spAutoFit/>
          </a:bodyPr>
          <a:p>
            <a:r>
              <a:rPr lang="en-US" altLang="zh-CN"/>
              <a:t>R</a:t>
            </a:r>
            <a:endParaRPr lang="en-US" altLang="zh-CN"/>
          </a:p>
        </p:txBody>
      </p:sp>
      <mc:AlternateContent xmlns:mc="http://schemas.openxmlformats.org/markup-compatibility/2006">
        <mc:Choice xmlns:a14="http://schemas.microsoft.com/office/drawing/2010/main" Requires="a14">
          <p:sp>
            <p:nvSpPr>
              <p:cNvPr id="4" name="文本框 3"/>
              <p:cNvSpPr txBox="1"/>
              <p:nvPr/>
            </p:nvSpPr>
            <p:spPr>
              <a:xfrm>
                <a:off x="6543675" y="5015865"/>
                <a:ext cx="2217420" cy="37655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r>
                        <a:rPr lang="zh-CN" altLang="en-US" i="1">
                          <a:latin typeface="Cambria Math" panose="02040503050406030204" charset="0"/>
                          <a:ea typeface="MS Mincho" charset="0"/>
                          <a:cs typeface="Cambria Math" panose="02040503050406030204" charset="0"/>
                        </a:rPr>
                        <m:t>由</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6543675" y="5015865"/>
                <a:ext cx="2217420" cy="376555"/>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623050" y="5392420"/>
                <a:ext cx="2217420" cy="5575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zh-CN" altLang="en-US" i="1">
                          <a:latin typeface="Cambria Math" panose="02040503050406030204" charset="0"/>
                          <a:ea typeface="MS Mincho" charset="0"/>
                          <a:cs typeface="Cambria Math" panose="02040503050406030204" charset="0"/>
                        </a:rPr>
                        <m:t>由</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𝜋</m:t>
                          </m:r>
                        </m:num>
                        <m:den>
                          <m:r>
                            <a:rPr lang="en-US" altLang="zh-CN" i="1">
                              <a:latin typeface="Cambria Math" panose="02040503050406030204" charset="0"/>
                              <a:cs typeface="Cambria Math" panose="02040503050406030204" charset="0"/>
                            </a:rPr>
                            <m:t>2</m:t>
                          </m:r>
                        </m:den>
                      </m:f>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623050" y="5392420"/>
                <a:ext cx="2217420" cy="557530"/>
              </a:xfrm>
              <a:prstGeom prst="rect">
                <a:avLst/>
              </a:prstGeom>
              <a:blipFill rotWithShape="1">
                <a:blip r:embed="rId12"/>
                <a:stretch>
                  <a:fillRect/>
                </a:stretch>
              </a:blipFill>
            </p:spPr>
            <p:txBody>
              <a:bodyPr/>
              <a:lstStyle/>
              <a:p>
                <a:r>
                  <a:rPr lang="zh-CN" alt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矩形 2"/>
          <p:cNvSpPr/>
          <p:nvPr/>
        </p:nvSpPr>
        <p:spPr>
          <a:xfrm rot="19200000">
            <a:off x="8844915" y="170751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7436485" y="4462145"/>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flipV="1">
            <a:off x="7985125" y="2533015"/>
            <a:ext cx="1539875" cy="24815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流程图: 或者 8"/>
          <p:cNvSpPr/>
          <p:nvPr/>
        </p:nvSpPr>
        <p:spPr>
          <a:xfrm>
            <a:off x="9149080" y="211645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流程图: 或者 9"/>
          <p:cNvSpPr/>
          <p:nvPr/>
        </p:nvSpPr>
        <p:spPr>
          <a:xfrm>
            <a:off x="8579485" y="361061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流程图: 或者 10"/>
          <p:cNvSpPr/>
          <p:nvPr/>
        </p:nvSpPr>
        <p:spPr>
          <a:xfrm>
            <a:off x="7796530" y="482219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p:nvPr/>
        </p:nvCxnSpPr>
        <p:spPr>
          <a:xfrm flipV="1">
            <a:off x="7969885" y="383413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rot="5400000" flipV="1">
            <a:off x="8542020" y="443357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rot="5400000" flipV="1">
            <a:off x="8542020" y="49612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9122981" y="5362194"/>
                <a:ext cx="676910" cy="352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9122981" y="5362194"/>
                <a:ext cx="676910" cy="352425"/>
              </a:xfrm>
              <a:prstGeom prst="rect">
                <a:avLst/>
              </a:prstGeom>
              <a:blipFill rotWithShape="1">
                <a:blip r:embed="rId1"/>
                <a:stretch>
                  <a:fillRect l="-84" t="-72" r="84" b="72"/>
                </a:stretch>
              </a:blipFill>
            </p:spPr>
            <p:txBody>
              <a:bodyPr/>
              <a:lstStyle/>
              <a:p>
                <a:r>
                  <a:rPr lang="zh-CN" altLang="en-US">
                    <a:noFill/>
                  </a:rPr>
                  <a:t> </a:t>
                </a:r>
              </a:p>
            </p:txBody>
          </p:sp>
        </mc:Fallback>
      </mc:AlternateContent>
      <p:sp>
        <p:nvSpPr>
          <p:cNvPr id="24" name="文本框 23"/>
          <p:cNvSpPr txBox="1"/>
          <p:nvPr/>
        </p:nvSpPr>
        <p:spPr>
          <a:xfrm>
            <a:off x="9122981" y="4822444"/>
            <a:ext cx="330200" cy="368300"/>
          </a:xfrm>
          <a:prstGeom prst="rect">
            <a:avLst/>
          </a:prstGeom>
          <a:noFill/>
        </p:spPr>
        <p:txBody>
          <a:bodyPr wrap="none" rtlCol="0" anchor="t">
            <a:spAutoFit/>
          </a:bodyPr>
          <a:p>
            <a:pPr algn="l"/>
            <a:r>
              <a:rPr lang="en-US" altLang="zh-CN"/>
              <a:t>N</a:t>
            </a:r>
            <a:endParaRPr lang="en-US" altLang="zh-CN"/>
          </a:p>
        </p:txBody>
      </p:sp>
      <p:sp>
        <p:nvSpPr>
          <p:cNvPr id="25" name="文本框 24"/>
          <p:cNvSpPr txBox="1"/>
          <p:nvPr/>
        </p:nvSpPr>
        <p:spPr>
          <a:xfrm>
            <a:off x="7796466" y="3466084"/>
            <a:ext cx="300990" cy="368300"/>
          </a:xfrm>
          <a:prstGeom prst="rect">
            <a:avLst/>
          </a:prstGeom>
          <a:noFill/>
        </p:spPr>
        <p:txBody>
          <a:bodyPr wrap="none" rtlCol="0" anchor="t">
            <a:spAutoFit/>
          </a:bodyPr>
          <a:p>
            <a:pPr algn="l"/>
            <a:r>
              <a:rPr lang="en-US" altLang="zh-CN"/>
              <a:t>P</a:t>
            </a:r>
            <a:endParaRPr lang="en-US" altLang="zh-CN"/>
          </a:p>
        </p:txBody>
      </p:sp>
      <p:sp>
        <p:nvSpPr>
          <p:cNvPr id="35" name="文本框 34"/>
          <p:cNvSpPr txBox="1"/>
          <p:nvPr/>
        </p:nvSpPr>
        <p:spPr>
          <a:xfrm>
            <a:off x="7713345" y="5165090"/>
            <a:ext cx="384175" cy="368300"/>
          </a:xfrm>
          <a:prstGeom prst="rect">
            <a:avLst/>
          </a:prstGeom>
          <a:noFill/>
        </p:spPr>
        <p:txBody>
          <a:bodyPr wrap="square" rtlCol="0">
            <a:spAutoFit/>
          </a:bodyPr>
          <a:p>
            <a:r>
              <a:rPr lang="en-US" altLang="zh-CN"/>
              <a:t>R</a:t>
            </a:r>
            <a:endParaRPr lang="en-US" altLang="zh-CN"/>
          </a:p>
        </p:txBody>
      </p:sp>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对轮子：</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80794"/>
                <a:ext cx="1654810" cy="3536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80794"/>
                <a:ext cx="1654810" cy="353695"/>
              </a:xfrm>
              <a:prstGeom prst="rect">
                <a:avLst/>
              </a:prstGeom>
              <a:blipFill rotWithShape="1">
                <a:blip r:embed="rId2"/>
                <a:stretch>
                  <a:fillRect l="-35" t="-72" r="3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708086" y="4462399"/>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1708086" y="4462399"/>
                <a:ext cx="1724660" cy="602615"/>
              </a:xfrm>
              <a:prstGeom prst="rect">
                <a:avLst/>
              </a:prstGeom>
              <a:blipFill rotWithShape="1">
                <a:blip r:embed="rId3"/>
                <a:stretch>
                  <a:fillRect l="-33" t="-42" r="33" b="42"/>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摆杆：</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21104"/>
                <a:ext cx="319087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21104"/>
                <a:ext cx="3190875" cy="619125"/>
              </a:xfrm>
              <a:prstGeom prst="rect">
                <a:avLst/>
              </a:prstGeom>
              <a:blipFill rotWithShape="1">
                <a:blip r:embed="rId1"/>
                <a:stretch>
                  <a:fillRect l="-18" t="-41" r="18" b="41"/>
                </a:stretch>
              </a:blipFill>
            </p:spPr>
            <p:txBody>
              <a:bodyPr/>
              <a:lstStyle/>
              <a:p>
                <a:r>
                  <a:rPr lang="zh-CN" altLang="en-US">
                    <a:noFill/>
                  </a:rPr>
                  <a:t> </a:t>
                </a:r>
              </a:p>
            </p:txBody>
          </p:sp>
        </mc:Fallback>
      </mc:AlternateContent>
      <p:sp>
        <p:nvSpPr>
          <p:cNvPr id="4" name="矩形 3"/>
          <p:cNvSpPr/>
          <p:nvPr/>
        </p:nvSpPr>
        <p:spPr>
          <a:xfrm rot="19200000">
            <a:off x="9239885" y="1680210"/>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7831455" y="443484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flipV="1">
            <a:off x="8380095" y="2505710"/>
            <a:ext cx="1539875" cy="24815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流程图: 或者 8"/>
          <p:cNvSpPr/>
          <p:nvPr/>
        </p:nvSpPr>
        <p:spPr>
          <a:xfrm>
            <a:off x="9544050" y="208915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流程图: 或者 9"/>
          <p:cNvSpPr/>
          <p:nvPr/>
        </p:nvSpPr>
        <p:spPr>
          <a:xfrm>
            <a:off x="8974455" y="358330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流程图: 或者 10"/>
          <p:cNvSpPr/>
          <p:nvPr/>
        </p:nvSpPr>
        <p:spPr>
          <a:xfrm>
            <a:off x="8191500" y="479488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p:nvPr/>
        </p:nvCxnSpPr>
        <p:spPr>
          <a:xfrm flipV="1">
            <a:off x="8364855" y="380682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rot="5400000" flipV="1">
            <a:off x="8936990" y="440626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V="1">
            <a:off x="9926320" y="135255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rot="5400000" flipV="1">
            <a:off x="10498455" y="195199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8974455" y="419925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8974455" y="4199255"/>
                <a:ext cx="362585"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9408160" y="322262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9408160" y="3222625"/>
                <a:ext cx="495935" cy="368300"/>
              </a:xfrm>
              <a:prstGeom prst="rect">
                <a:avLst/>
              </a:prstGeom>
              <a:blipFill rotWithShape="1">
                <a:blip r:embed="rId3"/>
                <a:stretch>
                  <a:fillRect/>
                </a:stretch>
              </a:blipFill>
            </p:spPr>
            <p:txBody>
              <a:bodyPr/>
              <a:lstStyle/>
              <a:p>
                <a:r>
                  <a:rPr lang="zh-CN" altLang="en-US">
                    <a:noFill/>
                  </a:rPr>
                  <a:t> </a:t>
                </a:r>
              </a:p>
            </p:txBody>
          </p:sp>
        </mc:Fallback>
      </mc:AlternateContent>
      <p:sp>
        <p:nvSpPr>
          <p:cNvPr id="24" name="文本框 23"/>
          <p:cNvSpPr txBox="1"/>
          <p:nvPr/>
        </p:nvSpPr>
        <p:spPr>
          <a:xfrm>
            <a:off x="9517951" y="4795139"/>
            <a:ext cx="330200" cy="368300"/>
          </a:xfrm>
          <a:prstGeom prst="rect">
            <a:avLst/>
          </a:prstGeom>
          <a:noFill/>
        </p:spPr>
        <p:txBody>
          <a:bodyPr wrap="none" rtlCol="0" anchor="t">
            <a:spAutoFit/>
          </a:bodyPr>
          <a:p>
            <a:pPr algn="l"/>
            <a:r>
              <a:rPr lang="en-US" altLang="zh-CN"/>
              <a:t>N</a:t>
            </a:r>
            <a:endParaRPr lang="en-US" altLang="zh-CN"/>
          </a:p>
        </p:txBody>
      </p:sp>
      <p:sp>
        <p:nvSpPr>
          <p:cNvPr id="25" name="文本框 24"/>
          <p:cNvSpPr txBox="1"/>
          <p:nvPr/>
        </p:nvSpPr>
        <p:spPr>
          <a:xfrm>
            <a:off x="8191436" y="343877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26" name="文本框 25"/>
              <p:cNvSpPr txBox="1"/>
              <p:nvPr/>
            </p:nvSpPr>
            <p:spPr>
              <a:xfrm>
                <a:off x="11048301" y="2449449"/>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11048301" y="2449449"/>
                <a:ext cx="548640" cy="368300"/>
              </a:xfrm>
              <a:prstGeom prst="rect">
                <a:avLst/>
              </a:prstGeom>
              <a:blipFill rotWithShape="1">
                <a:blip r:embed="rId4"/>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9646221" y="1018159"/>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9646221" y="1018159"/>
                <a:ext cx="562610" cy="368300"/>
              </a:xfrm>
              <a:prstGeom prst="rect">
                <a:avLst/>
              </a:prstGeom>
              <a:blipFill rotWithShape="1">
                <a:blip r:embed="rId5"/>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8380095" y="410083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8380095" y="4100830"/>
                <a:ext cx="32258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9919906" y="2269744"/>
                <a:ext cx="5772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9919906" y="2269744"/>
                <a:ext cx="577215" cy="368300"/>
              </a:xfrm>
              <a:prstGeom prst="rect">
                <a:avLst/>
              </a:prstGeom>
              <a:blipFill rotWithShape="1">
                <a:blip r:embed="rId7"/>
                <a:stretch>
                  <a:fillRect l="-99" t="-69" r="99" b="69"/>
                </a:stretch>
              </a:blipFill>
            </p:spPr>
            <p:txBody>
              <a:bodyPr/>
              <a:lstStyle/>
              <a:p>
                <a:r>
                  <a:rPr lang="zh-CN" altLang="en-US">
                    <a:noFill/>
                  </a:rPr>
                  <a:t> </a:t>
                </a:r>
              </a:p>
            </p:txBody>
          </p:sp>
        </mc:Fallback>
      </mc:AlternateContent>
      <p:cxnSp>
        <p:nvCxnSpPr>
          <p:cNvPr id="30" name="直接连接符 29"/>
          <p:cNvCxnSpPr>
            <a:endCxn id="4" idx="2"/>
          </p:cNvCxnSpPr>
          <p:nvPr/>
        </p:nvCxnSpPr>
        <p:spPr>
          <a:xfrm>
            <a:off x="9710420" y="2269490"/>
            <a:ext cx="391795" cy="450215"/>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1" name="直接连接符 30"/>
          <p:cNvCxnSpPr>
            <a:cxnSpLocks noChangeAspect="1"/>
          </p:cNvCxnSpPr>
          <p:nvPr/>
        </p:nvCxnSpPr>
        <p:spPr>
          <a:xfrm rot="5400000">
            <a:off x="9590854" y="2144036"/>
            <a:ext cx="626573" cy="720000"/>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2" name="文本框 31"/>
              <p:cNvSpPr txBox="1"/>
              <p:nvPr/>
            </p:nvSpPr>
            <p:spPr>
              <a:xfrm>
                <a:off x="9710420" y="2536190"/>
                <a:ext cx="43434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𝛼</m:t>
                      </m:r>
                    </m:oMath>
                  </m:oMathPara>
                </a14:m>
                <a:endParaRPr lang="zh-CN" altLang="en-US"/>
              </a:p>
            </p:txBody>
          </p:sp>
        </mc:Choice>
        <mc:Fallback>
          <p:sp>
            <p:nvSpPr>
              <p:cNvPr id="32" name="文本框 31"/>
              <p:cNvSpPr txBox="1">
                <a:spLocks noRot="1" noChangeAspect="1" noMove="1" noResize="1" noEditPoints="1" noAdjustHandles="1" noChangeArrowheads="1" noChangeShapeType="1" noTextEdit="1"/>
              </p:cNvSpPr>
              <p:nvPr/>
            </p:nvSpPr>
            <p:spPr>
              <a:xfrm>
                <a:off x="9710420" y="2536190"/>
                <a:ext cx="434340"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9408160" y="2339975"/>
                <a:ext cx="3606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9408160" y="2339975"/>
                <a:ext cx="360680" cy="368300"/>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34" name="直接箭头连接符 33"/>
          <p:cNvCxnSpPr/>
          <p:nvPr/>
        </p:nvCxnSpPr>
        <p:spPr>
          <a:xfrm>
            <a:off x="9150350" y="370840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7" name="文本框 36"/>
              <p:cNvSpPr txBox="1"/>
              <p:nvPr/>
            </p:nvSpPr>
            <p:spPr>
              <a:xfrm>
                <a:off x="9173146" y="3909314"/>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37" name="文本框 36"/>
              <p:cNvSpPr txBox="1">
                <a:spLocks noRot="1" noChangeAspect="1" noMove="1" noResize="1" noEditPoints="1" noAdjustHandles="1" noChangeArrowheads="1" noChangeShapeType="1" noTextEdit="1"/>
              </p:cNvSpPr>
              <p:nvPr/>
            </p:nvSpPr>
            <p:spPr>
              <a:xfrm>
                <a:off x="9173146" y="3909314"/>
                <a:ext cx="675005" cy="378460"/>
              </a:xfrm>
              <a:prstGeom prst="rect">
                <a:avLst/>
              </a:prstGeom>
              <a:blipFill rotWithShape="1">
                <a:blip r:embed="rId10"/>
                <a:stretch>
                  <a:fillRect l="-85" t="-67" r="85"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708086" y="2285619"/>
                <a:ext cx="338582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708086" y="2285619"/>
                <a:ext cx="3385820" cy="619125"/>
              </a:xfrm>
              <a:prstGeom prst="rect">
                <a:avLst/>
              </a:prstGeom>
              <a:blipFill rotWithShape="1">
                <a:blip r:embed="rId11"/>
                <a:stretch>
                  <a:fillRect l="-17" t="-41" r="1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708086" y="4435094"/>
                <a:ext cx="5612130" cy="4013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708086" y="4435094"/>
                <a:ext cx="5612130" cy="401320"/>
              </a:xfrm>
              <a:prstGeom prst="rect">
                <a:avLst/>
              </a:prstGeom>
              <a:blipFill rotWithShape="1">
                <a:blip r:embed="rId12"/>
                <a:stretch>
                  <a:fillRect l="-10" t="-63" r="10" b="63"/>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机体：</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21104"/>
                <a:ext cx="453898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21104"/>
                <a:ext cx="4538980" cy="619125"/>
              </a:xfrm>
              <a:prstGeom prst="rect">
                <a:avLst/>
              </a:prstGeom>
              <a:blipFill rotWithShape="1">
                <a:blip r:embed="rId1"/>
                <a:stretch>
                  <a:fillRect l="-13" t="-41" r="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708086" y="2285619"/>
                <a:ext cx="452120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𝑔</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708086" y="2285619"/>
                <a:ext cx="4521200" cy="619125"/>
              </a:xfrm>
              <a:prstGeom prst="rect">
                <a:avLst/>
              </a:prstGeom>
              <a:blipFill rotWithShape="1">
                <a:blip r:embed="rId2"/>
                <a:stretch>
                  <a:fillRect l="-13" t="-41" r="13" b="41"/>
                </a:stretch>
              </a:blipFill>
            </p:spPr>
            <p:txBody>
              <a:bodyPr/>
              <a:lstStyle/>
              <a:p>
                <a:r>
                  <a:rPr lang="zh-CN" altLang="en-US">
                    <a:noFill/>
                  </a:rPr>
                  <a:t> </a:t>
                </a:r>
              </a:p>
            </p:txBody>
          </p:sp>
        </mc:Fallback>
      </mc:AlternateContent>
      <p:sp>
        <p:nvSpPr>
          <p:cNvPr id="11" name="矩形 10"/>
          <p:cNvSpPr/>
          <p:nvPr/>
        </p:nvSpPr>
        <p:spPr>
          <a:xfrm rot="19200000">
            <a:off x="9086850" y="162369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p:nvSpPr>
        <p:spPr>
          <a:xfrm>
            <a:off x="7678420" y="4378325"/>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nvCxnSpPr>
        <p:spPr>
          <a:xfrm flipV="1">
            <a:off x="8227060" y="2449195"/>
            <a:ext cx="1539875" cy="24815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6" name="流程图: 或者 15"/>
          <p:cNvSpPr/>
          <p:nvPr/>
        </p:nvSpPr>
        <p:spPr>
          <a:xfrm>
            <a:off x="9391015" y="203263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流程图: 或者 16"/>
          <p:cNvSpPr/>
          <p:nvPr/>
        </p:nvSpPr>
        <p:spPr>
          <a:xfrm>
            <a:off x="8821420" y="352679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流程图: 或者 17"/>
          <p:cNvSpPr/>
          <p:nvPr/>
        </p:nvSpPr>
        <p:spPr>
          <a:xfrm>
            <a:off x="8038465" y="473837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2" name="直接箭头连接符 21"/>
          <p:cNvCxnSpPr/>
          <p:nvPr/>
        </p:nvCxnSpPr>
        <p:spPr>
          <a:xfrm flipV="1">
            <a:off x="9773285" y="129603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rot="5400000" flipV="1">
            <a:off x="10345420" y="189547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10895266" y="239293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10895266" y="2392934"/>
                <a:ext cx="548640" cy="368300"/>
              </a:xfrm>
              <a:prstGeom prst="rect">
                <a:avLst/>
              </a:prstGeom>
              <a:blipFill rotWithShape="1">
                <a:blip r:embed="rId3"/>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9493186" y="96164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9493186" y="961644"/>
                <a:ext cx="562610" cy="368300"/>
              </a:xfrm>
              <a:prstGeom prst="rect">
                <a:avLst/>
              </a:prstGeom>
              <a:blipFill rotWithShape="1">
                <a:blip r:embed="rId4"/>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9766871" y="2213229"/>
                <a:ext cx="5772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32" name="文本框 31"/>
              <p:cNvSpPr txBox="1">
                <a:spLocks noRot="1" noChangeAspect="1" noMove="1" noResize="1" noEditPoints="1" noAdjustHandles="1" noChangeArrowheads="1" noChangeShapeType="1" noTextEdit="1"/>
              </p:cNvSpPr>
              <p:nvPr/>
            </p:nvSpPr>
            <p:spPr>
              <a:xfrm>
                <a:off x="9766871" y="2213229"/>
                <a:ext cx="577215" cy="368300"/>
              </a:xfrm>
              <a:prstGeom prst="rect">
                <a:avLst/>
              </a:prstGeom>
              <a:blipFill rotWithShape="1">
                <a:blip r:embed="rId5"/>
                <a:stretch>
                  <a:fillRect l="-99" t="-69" r="99" b="69"/>
                </a:stretch>
              </a:blipFill>
            </p:spPr>
            <p:txBody>
              <a:bodyPr/>
              <a:lstStyle/>
              <a:p>
                <a:r>
                  <a:rPr lang="zh-CN" altLang="en-US">
                    <a:noFill/>
                  </a:rPr>
                  <a:t> </a:t>
                </a:r>
              </a:p>
            </p:txBody>
          </p:sp>
        </mc:Fallback>
      </mc:AlternateContent>
      <p:cxnSp>
        <p:nvCxnSpPr>
          <p:cNvPr id="33" name="直接连接符 32"/>
          <p:cNvCxnSpPr>
            <a:endCxn id="11" idx="2"/>
          </p:cNvCxnSpPr>
          <p:nvPr/>
        </p:nvCxnSpPr>
        <p:spPr>
          <a:xfrm>
            <a:off x="9557385" y="2212975"/>
            <a:ext cx="391795" cy="450215"/>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4" name="直接连接符 33"/>
          <p:cNvCxnSpPr>
            <a:cxnSpLocks noChangeAspect="1"/>
          </p:cNvCxnSpPr>
          <p:nvPr/>
        </p:nvCxnSpPr>
        <p:spPr>
          <a:xfrm rot="5400000">
            <a:off x="9437819" y="2087521"/>
            <a:ext cx="626573" cy="720000"/>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5" name="文本框 34"/>
              <p:cNvSpPr txBox="1"/>
              <p:nvPr/>
            </p:nvSpPr>
            <p:spPr>
              <a:xfrm>
                <a:off x="9557385" y="2479675"/>
                <a:ext cx="43434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𝛼</m:t>
                      </m:r>
                    </m:oMath>
                  </m:oMathPara>
                </a14:m>
                <a:endParaRPr lang="zh-CN" altLang="en-US"/>
              </a:p>
            </p:txBody>
          </p:sp>
        </mc:Choice>
        <mc:Fallback>
          <p:sp>
            <p:nvSpPr>
              <p:cNvPr id="35" name="文本框 34"/>
              <p:cNvSpPr txBox="1">
                <a:spLocks noRot="1" noChangeAspect="1" noMove="1" noResize="1" noEditPoints="1" noAdjustHandles="1" noChangeArrowheads="1" noChangeShapeType="1" noTextEdit="1"/>
              </p:cNvSpPr>
              <p:nvPr/>
            </p:nvSpPr>
            <p:spPr>
              <a:xfrm>
                <a:off x="9557385" y="2479675"/>
                <a:ext cx="43434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9255125" y="2283460"/>
                <a:ext cx="3606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36" name="文本框 35"/>
              <p:cNvSpPr txBox="1">
                <a:spLocks noRot="1" noChangeAspect="1" noMove="1" noResize="1" noEditPoints="1" noAdjustHandles="1" noChangeArrowheads="1" noChangeShapeType="1" noTextEdit="1"/>
              </p:cNvSpPr>
              <p:nvPr/>
            </p:nvSpPr>
            <p:spPr>
              <a:xfrm>
                <a:off x="9255125" y="2283460"/>
                <a:ext cx="360680"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708086" y="4435094"/>
                <a:ext cx="3401695" cy="406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708086" y="4435094"/>
                <a:ext cx="3401695" cy="406400"/>
              </a:xfrm>
              <a:prstGeom prst="rect">
                <a:avLst/>
              </a:prstGeom>
              <a:blipFill rotWithShape="1">
                <a:blip r:embed="rId8"/>
                <a:stretch>
                  <a:fillRect l="-17" t="-62" r="17" b="62"/>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框 1"/>
          <p:cNvSpPr txBox="1"/>
          <p:nvPr/>
        </p:nvSpPr>
        <p:spPr>
          <a:xfrm>
            <a:off x="499745" y="252730"/>
            <a:ext cx="4064000" cy="460375"/>
          </a:xfrm>
          <a:prstGeom prst="rect">
            <a:avLst/>
          </a:prstGeom>
          <a:noFill/>
        </p:spPr>
        <p:txBody>
          <a:bodyPr wrap="square" rtlCol="0">
            <a:spAutoFit/>
          </a:bodyPr>
          <a:p>
            <a:r>
              <a:rPr lang="zh-CN" altLang="en-US" sz="2400" b="1"/>
              <a:t>非线性系统：</a:t>
            </a:r>
            <a:endParaRPr lang="zh-CN" altLang="en-US" sz="2400" b="1"/>
          </a:p>
        </p:txBody>
      </p:sp>
      <mc:AlternateContent xmlns:mc="http://schemas.openxmlformats.org/markup-compatibility/2006">
        <mc:Choice xmlns:a14="http://schemas.microsoft.com/office/drawing/2010/main" Requires="a14">
          <p:sp>
            <p:nvSpPr>
              <p:cNvPr id="4" name="文本框 3"/>
              <p:cNvSpPr txBox="1"/>
              <p:nvPr/>
            </p:nvSpPr>
            <p:spPr>
              <a:xfrm>
                <a:off x="1306766" y="1140714"/>
                <a:ext cx="1748790" cy="46037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charset="0"/>
                              <a:cs typeface="Cambria Math" panose="02040503050406030204" charset="0"/>
                            </a:rPr>
                          </m:ctrlPr>
                        </m:accPr>
                        <m:e>
                          <m:r>
                            <a:rPr lang="en-US" altLang="zh-CN" sz="2400" i="1">
                              <a:latin typeface="Cambria Math" panose="02040503050406030204" charset="0"/>
                              <a:cs typeface="Cambria Math" panose="02040503050406030204" charset="0"/>
                            </a:rPr>
                            <m:t>𝑥</m:t>
                          </m:r>
                        </m:e>
                      </m:acc>
                      <m:r>
                        <a:rPr lang="en-US" altLang="zh-CN" sz="2400" i="1">
                          <a:latin typeface="Cambria Math" panose="02040503050406030204" charset="0"/>
                          <a:cs typeface="Cambria Math" panose="02040503050406030204" charset="0"/>
                        </a:rPr>
                        <m:t> =</m:t>
                      </m:r>
                      <m:r>
                        <a:rPr lang="en-US" altLang="zh-CN" sz="2400" i="1">
                          <a:latin typeface="Cambria Math" panose="02040503050406030204" charset="0"/>
                          <a:cs typeface="Cambria Math" panose="02040503050406030204" charset="0"/>
                        </a:rPr>
                        <m:t>𝑓</m:t>
                      </m:r>
                      <m:r>
                        <a:rPr lang="en-US" altLang="zh-CN" sz="2400" i="1">
                          <a:latin typeface="Cambria Math" panose="02040503050406030204" charset="0"/>
                          <a:cs typeface="Cambria Math" panose="02040503050406030204" charset="0"/>
                        </a:rPr>
                        <m:t> (</m:t>
                      </m:r>
                      <m:r>
                        <a:rPr lang="en-US" altLang="zh-CN" sz="2400" i="1">
                          <a:latin typeface="Cambria Math" panose="02040503050406030204" charset="0"/>
                          <a:cs typeface="Cambria Math" panose="02040503050406030204" charset="0"/>
                        </a:rPr>
                        <m:t>𝑥</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𝑢</m:t>
                      </m:r>
                      <m:r>
                        <a:rPr lang="en-US" altLang="zh-CN" sz="2400" i="1">
                          <a:latin typeface="Cambria Math" panose="02040503050406030204" charset="0"/>
                          <a:ea typeface="MS Mincho" charset="0"/>
                          <a:cs typeface="Cambria Math" panose="02040503050406030204" charset="0"/>
                        </a:rPr>
                        <m:t>)</m:t>
                      </m:r>
                    </m:oMath>
                  </m:oMathPara>
                </a14:m>
                <a:endParaRPr lang="en-US" altLang="zh-CN" sz="2400" i="1">
                  <a:latin typeface="Cambria Math" panose="02040503050406030204" charset="0"/>
                  <a:ea typeface="MS Mincho"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306766" y="1140714"/>
                <a:ext cx="1748790" cy="460375"/>
              </a:xfrm>
              <a:prstGeom prst="rect">
                <a:avLst/>
              </a:prstGeom>
              <a:blipFill rotWithShape="1">
                <a:blip r:embed="rId1"/>
                <a:stretch>
                  <a:fillRect l="-33" t="-55" r="33"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078605" y="587375"/>
                <a:ext cx="2651760" cy="156718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𝜃</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mr>
                          </m:m>
                        </m:e>
                      </m:d>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𝑢</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𝑇</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
                        </m:e>
                      </m:d>
                    </m:oMath>
                  </m:oMathPara>
                </a14:m>
                <a:endParaRPr lang="en-US" altLang="zh-CN"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4078605" y="587375"/>
                <a:ext cx="2651760" cy="156718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89191" y="1865884"/>
                <a:ext cx="1654810" cy="3536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oMath>
                  </m:oMathPara>
                </a14:m>
                <a:endParaRPr lang="en-US" altLang="zh-CN" i="1">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89191" y="1865884"/>
                <a:ext cx="1654810" cy="353695"/>
              </a:xfrm>
              <a:prstGeom prst="rect">
                <a:avLst/>
              </a:prstGeom>
              <a:blipFill rotWithShape="1">
                <a:blip r:embed="rId3"/>
                <a:stretch>
                  <a:fillRect l="-35" t="-72" r="3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89191" y="2223389"/>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en-US" altLang="zh-CN" i="1">
                  <a:latin typeface="Cambria Math" panose="02040503050406030204" charset="0"/>
                  <a:cs typeface="Cambria Math" panose="02040503050406030204"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389191" y="2223389"/>
                <a:ext cx="1724660" cy="602615"/>
              </a:xfrm>
              <a:prstGeom prst="rect">
                <a:avLst/>
              </a:prstGeom>
              <a:blipFill rotWithShape="1">
                <a:blip r:embed="rId4"/>
                <a:stretch>
                  <a:fillRect l="-33" t="-42" r="33" b="42"/>
                </a:stretch>
              </a:blipFill>
            </p:spPr>
            <p:txBody>
              <a:bodyPr/>
              <a:lstStyle/>
              <a:p>
                <a:r>
                  <a:rPr lang="zh-CN" altLang="en-US">
                    <a:noFill/>
                  </a:rPr>
                  <a:t> </a:t>
                </a:r>
              </a:p>
            </p:txBody>
          </p:sp>
        </mc:Fallback>
      </mc:AlternateContent>
      <p:sp>
        <p:nvSpPr>
          <p:cNvPr id="12" name="右大括号 11"/>
          <p:cNvSpPr/>
          <p:nvPr/>
        </p:nvSpPr>
        <p:spPr>
          <a:xfrm>
            <a:off x="2451100" y="1901190"/>
            <a:ext cx="281940" cy="770890"/>
          </a:xfrm>
          <a:prstGeom prst="rightBrace">
            <a:avLst/>
          </a:prstGeom>
          <a:ln w="28575">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2957766" y="1846199"/>
                <a:ext cx="1605915" cy="8261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𝑁𝑅</m:t>
                          </m:r>
                        </m:num>
                        <m:den>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num>
                            <m:den>
                              <m:r>
                                <a:rPr lang="en-US" altLang="zh-CN" i="1">
                                  <a:latin typeface="Cambria Math" panose="02040503050406030204" charset="0"/>
                                  <a:cs typeface="Cambria Math" panose="02040503050406030204" charset="0"/>
                                </a:rPr>
                                <m:t>𝑅</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𝑅</m:t>
                          </m:r>
                        </m:den>
                      </m:f>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2957766" y="1846199"/>
                <a:ext cx="1605915" cy="826135"/>
              </a:xfrm>
              <a:prstGeom prst="rect">
                <a:avLst/>
              </a:prstGeom>
              <a:blipFill rotWithShape="1">
                <a:blip r:embed="rId5"/>
                <a:stretch>
                  <a:fillRect l="-36" t="-31" r="36"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389191" y="2972689"/>
                <a:ext cx="620268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389191" y="2972689"/>
                <a:ext cx="6202680" cy="619125"/>
              </a:xfrm>
              <a:prstGeom prst="rect">
                <a:avLst/>
              </a:prstGeom>
              <a:blipFill rotWithShape="1">
                <a:blip r:embed="rId6"/>
                <a:stretch>
                  <a:fillRect l="-9" t="-41" r="9"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389191" y="3537204"/>
                <a:ext cx="617093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389191" y="3537204"/>
                <a:ext cx="6170930" cy="619125"/>
              </a:xfrm>
              <a:prstGeom prst="rect">
                <a:avLst/>
              </a:prstGeom>
              <a:blipFill rotWithShape="1">
                <a:blip r:embed="rId7"/>
                <a:stretch>
                  <a:fillRect l="-9" t="-41" r="9"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89191" y="4156329"/>
                <a:ext cx="5612130" cy="4013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389191" y="4156329"/>
                <a:ext cx="5612130" cy="401320"/>
              </a:xfrm>
              <a:prstGeom prst="rect">
                <a:avLst/>
              </a:prstGeom>
              <a:blipFill rotWithShape="1">
                <a:blip r:embed="rId8"/>
                <a:stretch>
                  <a:fillRect l="-10" t="-63" r="10"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391096" y="4638929"/>
                <a:ext cx="1088898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391096" y="4638929"/>
                <a:ext cx="10888980" cy="619125"/>
              </a:xfrm>
              <a:prstGeom prst="rect">
                <a:avLst/>
              </a:prstGeom>
              <a:blipFill rotWithShape="1">
                <a:blip r:embed="rId9"/>
                <a:stretch>
                  <a:fillRect l="-5" t="-41" r="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391096" y="5203444"/>
                <a:ext cx="1074610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391096" y="5203444"/>
                <a:ext cx="10746105" cy="619125"/>
              </a:xfrm>
              <a:prstGeom prst="rect">
                <a:avLst/>
              </a:prstGeom>
              <a:blipFill rotWithShape="1">
                <a:blip r:embed="rId10"/>
                <a:stretch>
                  <a:fillRect l="-5" t="-41" r="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391096" y="5877179"/>
                <a:ext cx="3401695" cy="406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391096" y="5877179"/>
                <a:ext cx="3401695" cy="406400"/>
              </a:xfrm>
              <a:prstGeom prst="rect">
                <a:avLst/>
              </a:prstGeom>
              <a:blipFill rotWithShape="1">
                <a:blip r:embed="rId11"/>
                <a:stretch>
                  <a:fillRect l="-17" t="-62" r="17" b="62"/>
                </a:stretch>
              </a:blipFill>
            </p:spPr>
            <p:txBody>
              <a:bodyPr/>
              <a:lstStyle/>
              <a:p>
                <a:r>
                  <a:rPr lang="zh-CN" altLang="en-US">
                    <a:noFill/>
                  </a:rPr>
                  <a:t> </a:t>
                </a:r>
              </a:p>
            </p:txBody>
          </p:sp>
        </mc:Fallback>
      </mc:AlternateContent>
      <p:cxnSp>
        <p:nvCxnSpPr>
          <p:cNvPr id="23" name="直接箭头连接符 22"/>
          <p:cNvCxnSpPr/>
          <p:nvPr/>
        </p:nvCxnSpPr>
        <p:spPr>
          <a:xfrm flipV="1">
            <a:off x="7892415" y="556260"/>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rot="5400000" flipH="1" flipV="1">
            <a:off x="8242935" y="1132205"/>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H="1">
            <a:off x="7302818" y="1725613"/>
            <a:ext cx="606425"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flipV="1">
            <a:off x="7421880" y="713105"/>
            <a:ext cx="470535" cy="10560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nvSpPr>
            <p:spPr>
              <a:xfrm>
                <a:off x="7536815" y="869315"/>
                <a:ext cx="48069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7536815" y="869315"/>
                <a:ext cx="480695" cy="368300"/>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28" name="直接箭头连接符 27"/>
          <p:cNvCxnSpPr/>
          <p:nvPr/>
        </p:nvCxnSpPr>
        <p:spPr>
          <a:xfrm flipV="1">
            <a:off x="10459085" y="539115"/>
            <a:ext cx="14605" cy="16878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rot="5400000" flipH="1" flipV="1">
            <a:off x="10807065" y="1115060"/>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flipH="1">
            <a:off x="9866948" y="1708468"/>
            <a:ext cx="606425"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V="1">
            <a:off x="10456545" y="829310"/>
            <a:ext cx="640715" cy="862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2" name="文本框 31"/>
              <p:cNvSpPr txBox="1"/>
              <p:nvPr/>
            </p:nvSpPr>
            <p:spPr>
              <a:xfrm>
                <a:off x="10598785" y="1725295"/>
                <a:ext cx="36957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32" name="文本框 31"/>
              <p:cNvSpPr txBox="1">
                <a:spLocks noRot="1" noChangeAspect="1" noMove="1" noResize="1" noEditPoints="1" noAdjustHandles="1" noChangeArrowheads="1" noChangeShapeType="1" noTextEdit="1"/>
              </p:cNvSpPr>
              <p:nvPr/>
            </p:nvSpPr>
            <p:spPr>
              <a:xfrm>
                <a:off x="10598785" y="1725295"/>
                <a:ext cx="369570" cy="368300"/>
              </a:xfrm>
              <a:prstGeom prst="rect">
                <a:avLst/>
              </a:prstGeom>
              <a:blipFill rotWithShape="1">
                <a:blip r:embed="rId13"/>
                <a:stretch>
                  <a:fillRect/>
                </a:stretch>
              </a:blipFill>
            </p:spPr>
            <p:txBody>
              <a:bodyPr/>
              <a:lstStyle/>
              <a:p>
                <a:r>
                  <a:rPr lang="zh-CN" altLang="en-US">
                    <a:noFill/>
                  </a:rPr>
                  <a:t> </a:t>
                </a:r>
              </a:p>
            </p:txBody>
          </p:sp>
        </mc:Fallback>
      </mc:AlternateContent>
      <p:sp>
        <p:nvSpPr>
          <p:cNvPr id="33" name="文本框 32"/>
          <p:cNvSpPr txBox="1"/>
          <p:nvPr/>
        </p:nvSpPr>
        <p:spPr>
          <a:xfrm>
            <a:off x="7436485" y="2410460"/>
            <a:ext cx="316230" cy="368300"/>
          </a:xfrm>
          <a:prstGeom prst="rect">
            <a:avLst/>
          </a:prstGeom>
          <a:noFill/>
        </p:spPr>
        <p:txBody>
          <a:bodyPr wrap="square" rtlCol="0">
            <a:spAutoFit/>
          </a:bodyPr>
          <a:p>
            <a:r>
              <a:rPr lang="en-US" altLang="zh-CN"/>
              <a:t>z</a:t>
            </a:r>
            <a:endParaRPr lang="en-US" altLang="zh-CN"/>
          </a:p>
        </p:txBody>
      </p:sp>
      <p:sp>
        <p:nvSpPr>
          <p:cNvPr id="34" name="文本框 33"/>
          <p:cNvSpPr txBox="1"/>
          <p:nvPr/>
        </p:nvSpPr>
        <p:spPr>
          <a:xfrm>
            <a:off x="8074025" y="427355"/>
            <a:ext cx="371475" cy="368300"/>
          </a:xfrm>
          <a:prstGeom prst="rect">
            <a:avLst/>
          </a:prstGeom>
          <a:noFill/>
        </p:spPr>
        <p:txBody>
          <a:bodyPr wrap="square" rtlCol="0">
            <a:spAutoFit/>
          </a:bodyPr>
          <a:p>
            <a:r>
              <a:rPr lang="en-US" altLang="zh-CN"/>
              <a:t>y</a:t>
            </a:r>
            <a:endParaRPr lang="en-US" altLang="zh-CN"/>
          </a:p>
        </p:txBody>
      </p:sp>
      <p:sp>
        <p:nvSpPr>
          <p:cNvPr id="35" name="文本框 34"/>
          <p:cNvSpPr txBox="1"/>
          <p:nvPr/>
        </p:nvSpPr>
        <p:spPr>
          <a:xfrm>
            <a:off x="8618220" y="1845945"/>
            <a:ext cx="293370" cy="368300"/>
          </a:xfrm>
          <a:prstGeom prst="rect">
            <a:avLst/>
          </a:prstGeom>
          <a:noFill/>
        </p:spPr>
        <p:txBody>
          <a:bodyPr wrap="square" rtlCol="0">
            <a:spAutoFit/>
          </a:bodyPr>
          <a:p>
            <a:r>
              <a:rPr lang="en-US" altLang="zh-CN"/>
              <a:t>x</a:t>
            </a:r>
            <a:endParaRPr lang="en-US" altLang="zh-CN"/>
          </a:p>
        </p:txBody>
      </p:sp>
      <p:sp>
        <p:nvSpPr>
          <p:cNvPr id="36" name="文本框 35"/>
          <p:cNvSpPr txBox="1"/>
          <p:nvPr/>
        </p:nvSpPr>
        <p:spPr>
          <a:xfrm>
            <a:off x="9992360" y="2410460"/>
            <a:ext cx="316230" cy="368300"/>
          </a:xfrm>
          <a:prstGeom prst="rect">
            <a:avLst/>
          </a:prstGeom>
          <a:noFill/>
        </p:spPr>
        <p:txBody>
          <a:bodyPr wrap="square" rtlCol="0">
            <a:spAutoFit/>
          </a:bodyPr>
          <a:p>
            <a:r>
              <a:rPr lang="en-US" altLang="zh-CN"/>
              <a:t>z</a:t>
            </a:r>
            <a:endParaRPr lang="en-US" altLang="zh-CN"/>
          </a:p>
        </p:txBody>
      </p:sp>
      <p:sp>
        <p:nvSpPr>
          <p:cNvPr id="37" name="文本框 36"/>
          <p:cNvSpPr txBox="1"/>
          <p:nvPr/>
        </p:nvSpPr>
        <p:spPr>
          <a:xfrm>
            <a:off x="10629900" y="427355"/>
            <a:ext cx="371475" cy="368300"/>
          </a:xfrm>
          <a:prstGeom prst="rect">
            <a:avLst/>
          </a:prstGeom>
          <a:noFill/>
        </p:spPr>
        <p:txBody>
          <a:bodyPr wrap="square" rtlCol="0">
            <a:spAutoFit/>
          </a:bodyPr>
          <a:p>
            <a:r>
              <a:rPr lang="en-US" altLang="zh-CN"/>
              <a:t>y</a:t>
            </a:r>
            <a:endParaRPr lang="en-US" altLang="zh-CN"/>
          </a:p>
        </p:txBody>
      </p:sp>
      <p:sp>
        <p:nvSpPr>
          <p:cNvPr id="40" name="文本框 39"/>
          <p:cNvSpPr txBox="1"/>
          <p:nvPr/>
        </p:nvSpPr>
        <p:spPr>
          <a:xfrm>
            <a:off x="11174095" y="1845945"/>
            <a:ext cx="293370" cy="368300"/>
          </a:xfrm>
          <a:prstGeom prst="rect">
            <a:avLst/>
          </a:prstGeom>
          <a:noFill/>
        </p:spPr>
        <p:txBody>
          <a:bodyPr wrap="square" rtlCol="0">
            <a:spAutoFit/>
          </a:bodyPr>
          <a:p>
            <a:r>
              <a:rPr lang="en-US" altLang="zh-CN"/>
              <a:t>x</a:t>
            </a:r>
            <a:endParaRPr lang="en-US" altLang="zh-CN"/>
          </a:p>
        </p:txBody>
      </p:sp>
      <p:sp>
        <p:nvSpPr>
          <p:cNvPr id="41" name="弧形 40"/>
          <p:cNvSpPr/>
          <p:nvPr/>
        </p:nvSpPr>
        <p:spPr>
          <a:xfrm rot="19140000">
            <a:off x="7526655" y="1118235"/>
            <a:ext cx="417195" cy="38036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2" name="弧形 41"/>
          <p:cNvSpPr/>
          <p:nvPr/>
        </p:nvSpPr>
        <p:spPr>
          <a:xfrm rot="3540000">
            <a:off x="9894570" y="1353185"/>
            <a:ext cx="754380" cy="70929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3" name="文本框 42"/>
              <p:cNvSpPr txBox="1"/>
              <p:nvPr/>
            </p:nvSpPr>
            <p:spPr>
              <a:xfrm>
                <a:off x="10308590" y="2472690"/>
                <a:ext cx="1323975" cy="406400"/>
              </a:xfrm>
              <a:prstGeom prst="rect">
                <a:avLst/>
              </a:prstGeom>
              <a:noFill/>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oMath>
                </a14:m>
                <a:endParaRPr lang="zh-CN" altLang="en-US"/>
              </a:p>
            </p:txBody>
          </p:sp>
        </mc:Choice>
        <mc:Fallback>
          <p:sp>
            <p:nvSpPr>
              <p:cNvPr id="43" name="文本框 42"/>
              <p:cNvSpPr txBox="1">
                <a:spLocks noRot="1" noChangeAspect="1" noMove="1" noResize="1" noEditPoints="1" noAdjustHandles="1" noChangeArrowheads="1" noChangeShapeType="1" noTextEdit="1"/>
              </p:cNvSpPr>
              <p:nvPr/>
            </p:nvSpPr>
            <p:spPr>
              <a:xfrm>
                <a:off x="10308590" y="2472690"/>
                <a:ext cx="1323975" cy="406400"/>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7536815" y="2734945"/>
                <a:ext cx="1323975" cy="406400"/>
              </a:xfrm>
              <a:prstGeom prst="rect">
                <a:avLst/>
              </a:prstGeom>
              <a:noFill/>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endParaRPr lang="zh-CN" altLang="en-US"/>
              </a:p>
            </p:txBody>
          </p:sp>
        </mc:Choice>
        <mc:Fallback>
          <p:sp>
            <p:nvSpPr>
              <p:cNvPr id="44" name="文本框 43"/>
              <p:cNvSpPr txBox="1">
                <a:spLocks noRot="1" noChangeAspect="1" noMove="1" noResize="1" noEditPoints="1" noAdjustHandles="1" noChangeArrowheads="1" noChangeShapeType="1" noTextEdit="1"/>
              </p:cNvSpPr>
              <p:nvPr/>
            </p:nvSpPr>
            <p:spPr>
              <a:xfrm>
                <a:off x="7536815" y="2734945"/>
                <a:ext cx="1323975" cy="406400"/>
              </a:xfrm>
              <a:prstGeom prst="rect">
                <a:avLst/>
              </a:prstGeom>
              <a:blipFill rotWithShape="1">
                <a:blip r:embed="rId15"/>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mc:AlternateContent xmlns:mc="http://schemas.openxmlformats.org/markup-compatibility/2006">
        <mc:Choice xmlns:a14="http://schemas.microsoft.com/office/drawing/2010/main" Requires="a14">
          <p:sp>
            <p:nvSpPr>
              <p:cNvPr id="13" name="文本框 12"/>
              <p:cNvSpPr txBox="1"/>
              <p:nvPr/>
            </p:nvSpPr>
            <p:spPr>
              <a:xfrm>
                <a:off x="391096" y="623189"/>
                <a:ext cx="10434320" cy="886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zh-CN" altLang="en-US">
                              <a:latin typeface="Cambria Math" panose="02040503050406030204" charset="0"/>
                            </a:rPr>
                            <m:t> </m:t>
                          </m:r>
                          <m:r>
                            <a:rPr lang="en-US" altLang="zh-CN">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𝑅</m:t>
                          </m:r>
                        </m:num>
                        <m:den>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num>
                            <m:den>
                              <m:r>
                                <a:rPr lang="en-US" altLang="zh-CN" i="1">
                                  <a:latin typeface="Cambria Math" panose="02040503050406030204" charset="0"/>
                                  <a:cs typeface="Cambria Math" panose="02040503050406030204" charset="0"/>
                                </a:rPr>
                                <m:t>𝑅</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𝑅</m:t>
                          </m:r>
                        </m:den>
                      </m:f>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391096" y="623189"/>
                <a:ext cx="10434320" cy="886460"/>
              </a:xfrm>
              <a:prstGeom prst="rect">
                <a:avLst/>
              </a:prstGeom>
              <a:blipFill rotWithShape="1">
                <a:blip r:embed="rId1"/>
                <a:stretch>
                  <a:fillRect l="-5" t="-29" r="-262"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50825" y="1876425"/>
                <a:ext cx="11941175" cy="163068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250825" y="1876425"/>
                <a:ext cx="11941175" cy="163068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391795" y="4117340"/>
                <a:ext cx="9582785" cy="99314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 </m:t>
                      </m:r>
                    </m:oMath>
                  </m:oMathPara>
                </a14:m>
                <a:endParaRPr lang="zh-CN" altLang="en-US"/>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391795" y="4117340"/>
                <a:ext cx="9582785" cy="993140"/>
              </a:xfrm>
              <a:prstGeom prst="rect">
                <a:avLst/>
              </a:prstGeom>
              <a:blipFill rotWithShape="1">
                <a:blip r:embed="rId3"/>
                <a:stretch>
                  <a:fillRect/>
                </a:stretch>
              </a:blipFill>
            </p:spPr>
            <p:txBody>
              <a:bodyPr/>
              <a:lstStyle/>
              <a:p>
                <a:r>
                  <a:rPr lang="zh-CN" altLang="en-US">
                    <a:noFill/>
                  </a:rPr>
                  <a:t> </a:t>
                </a:r>
              </a:p>
            </p:txBody>
          </p:sp>
        </mc:Fallback>
      </mc:AlternateContent>
      <p:sp>
        <p:nvSpPr>
          <p:cNvPr id="5" name="文本框 4"/>
          <p:cNvSpPr txBox="1"/>
          <p:nvPr/>
        </p:nvSpPr>
        <p:spPr>
          <a:xfrm>
            <a:off x="391795" y="196850"/>
            <a:ext cx="4064000" cy="368300"/>
          </a:xfrm>
          <a:prstGeom prst="rect">
            <a:avLst/>
          </a:prstGeom>
          <a:noFill/>
        </p:spPr>
        <p:txBody>
          <a:bodyPr wrap="square" rtlCol="0">
            <a:spAutoFit/>
          </a:bodyPr>
          <a:p>
            <a:r>
              <a:rPr lang="zh-CN" altLang="en-US"/>
              <a:t>第一动力</a:t>
            </a:r>
            <a:r>
              <a:rPr lang="zh-CN" altLang="en-US"/>
              <a:t>学方程</a:t>
            </a:r>
            <a:endParaRPr lang="zh-CN" altLang="en-US"/>
          </a:p>
        </p:txBody>
      </p:sp>
      <p:sp>
        <p:nvSpPr>
          <p:cNvPr id="6" name="文本框 5"/>
          <p:cNvSpPr txBox="1"/>
          <p:nvPr/>
        </p:nvSpPr>
        <p:spPr>
          <a:xfrm>
            <a:off x="391795" y="1508125"/>
            <a:ext cx="4064000" cy="368300"/>
          </a:xfrm>
          <a:prstGeom prst="rect">
            <a:avLst/>
          </a:prstGeom>
          <a:noFill/>
        </p:spPr>
        <p:txBody>
          <a:bodyPr wrap="square" rtlCol="0">
            <a:spAutoFit/>
          </a:bodyPr>
          <a:p>
            <a:r>
              <a:rPr lang="zh-CN" altLang="en-US"/>
              <a:t>第</a:t>
            </a:r>
            <a:r>
              <a:rPr lang="zh-CN" altLang="en-US"/>
              <a:t>二动力</a:t>
            </a:r>
            <a:r>
              <a:rPr lang="zh-CN" altLang="en-US"/>
              <a:t>学方程</a:t>
            </a:r>
            <a:endParaRPr lang="zh-CN" altLang="en-US"/>
          </a:p>
        </p:txBody>
      </p:sp>
      <p:sp>
        <p:nvSpPr>
          <p:cNvPr id="8" name="文本框 7"/>
          <p:cNvSpPr txBox="1"/>
          <p:nvPr/>
        </p:nvSpPr>
        <p:spPr>
          <a:xfrm>
            <a:off x="391795" y="3749040"/>
            <a:ext cx="4064000" cy="368300"/>
          </a:xfrm>
          <a:prstGeom prst="rect">
            <a:avLst/>
          </a:prstGeom>
          <a:noFill/>
        </p:spPr>
        <p:txBody>
          <a:bodyPr wrap="square" rtlCol="0">
            <a:spAutoFit/>
          </a:bodyPr>
          <a:p>
            <a:r>
              <a:rPr lang="zh-CN" altLang="en-US"/>
              <a:t>第</a:t>
            </a:r>
            <a:r>
              <a:rPr lang="zh-CN" altLang="en-US"/>
              <a:t>三动力</a:t>
            </a:r>
            <a:r>
              <a:rPr lang="zh-CN" altLang="en-US"/>
              <a:t>学方程</a:t>
            </a:r>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71170" y="238125"/>
            <a:ext cx="4064000" cy="460375"/>
          </a:xfrm>
          <a:prstGeom prst="rect">
            <a:avLst/>
          </a:prstGeom>
          <a:noFill/>
        </p:spPr>
        <p:txBody>
          <a:bodyPr wrap="square" rtlCol="0">
            <a:spAutoFit/>
          </a:bodyPr>
          <a:p>
            <a:r>
              <a:rPr lang="zh-CN" altLang="en-US" sz="2400" b="1"/>
              <a:t>参考</a:t>
            </a:r>
            <a:r>
              <a:rPr lang="en-US" altLang="zh-CN" sz="2400" b="1"/>
              <a:t>1</a:t>
            </a:r>
            <a:r>
              <a:rPr lang="zh-CN" altLang="en-US" sz="2400" b="1"/>
              <a:t>：</a:t>
            </a:r>
            <a:endParaRPr lang="zh-CN" altLang="en-US" sz="2400" b="1"/>
          </a:p>
        </p:txBody>
      </p:sp>
      <p:sp>
        <p:nvSpPr>
          <p:cNvPr id="5" name="矩形 4"/>
          <p:cNvSpPr/>
          <p:nvPr/>
        </p:nvSpPr>
        <p:spPr>
          <a:xfrm>
            <a:off x="8396605" y="3228340"/>
            <a:ext cx="2055495" cy="10947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8489950" y="43230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9951085" y="43230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rot="19620000" flipH="1">
            <a:off x="8738235" y="1281430"/>
            <a:ext cx="76200" cy="21748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 name="直接箭头连接符 8"/>
          <p:cNvCxnSpPr/>
          <p:nvPr/>
        </p:nvCxnSpPr>
        <p:spPr>
          <a:xfrm flipV="1">
            <a:off x="9400540" y="479425"/>
            <a:ext cx="0" cy="5137150"/>
          </a:xfrm>
          <a:prstGeom prst="straightConnector1">
            <a:avLst/>
          </a:prstGeom>
          <a:ln>
            <a:solidFill>
              <a:srgbClr val="FF0000"/>
            </a:solidFill>
            <a:prstDash val="dash"/>
            <a:tailEnd type="arrow"/>
          </a:ln>
        </p:spPr>
        <p:style>
          <a:lnRef idx="2">
            <a:schemeClr val="accent1"/>
          </a:lnRef>
          <a:fillRef idx="0">
            <a:srgbClr val="FFFFFF"/>
          </a:fillRef>
          <a:effectRef idx="0">
            <a:srgbClr val="FFFFFF"/>
          </a:effectRef>
          <a:fontRef idx="minor">
            <a:schemeClr val="tx1"/>
          </a:fontRef>
        </p:style>
      </p:cxnSp>
      <p:sp>
        <p:nvSpPr>
          <p:cNvPr id="11" name="弧形 10"/>
          <p:cNvSpPr/>
          <p:nvPr/>
        </p:nvSpPr>
        <p:spPr>
          <a:xfrm rot="17580000">
            <a:off x="8648065" y="1852295"/>
            <a:ext cx="1079500" cy="1058545"/>
          </a:xfrm>
          <a:prstGeom prst="arc">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8849995" y="1436370"/>
                <a:ext cx="35877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𝑞</m:t>
                      </m:r>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8849995" y="1436370"/>
                <a:ext cx="358775" cy="368300"/>
              </a:xfrm>
              <a:prstGeom prst="rect">
                <a:avLst/>
              </a:prstGeom>
              <a:blipFill rotWithShape="1">
                <a:blip r:embed="rId1"/>
                <a:stretch>
                  <a:fillRect/>
                </a:stretch>
              </a:blipFill>
            </p:spPr>
            <p:txBody>
              <a:bodyPr/>
              <a:lstStyle/>
              <a:p>
                <a:r>
                  <a:rPr lang="zh-CN" altLang="en-US">
                    <a:noFill/>
                  </a:rPr>
                  <a:t> </a:t>
                </a:r>
              </a:p>
            </p:txBody>
          </p:sp>
        </mc:Fallback>
      </mc:AlternateContent>
      <p:cxnSp>
        <p:nvCxnSpPr>
          <p:cNvPr id="14" name="直接箭头连接符 13"/>
          <p:cNvCxnSpPr>
            <a:stCxn id="5" idx="3"/>
          </p:cNvCxnSpPr>
          <p:nvPr/>
        </p:nvCxnSpPr>
        <p:spPr>
          <a:xfrm flipV="1">
            <a:off x="10452100" y="3761740"/>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10560621" y="3325749"/>
                <a:ext cx="11671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0560621" y="3325749"/>
                <a:ext cx="1167130" cy="368300"/>
              </a:xfrm>
              <a:prstGeom prst="rect">
                <a:avLst/>
              </a:prstGeom>
              <a:blipFill rotWithShape="1">
                <a:blip r:embed="rId2"/>
                <a:stretch>
                  <a:fillRect l="-49" t="-69" r="49" b="69"/>
                </a:stretch>
              </a:blipFill>
            </p:spPr>
            <p:txBody>
              <a:bodyPr/>
              <a:lstStyle/>
              <a:p>
                <a:r>
                  <a:rPr lang="zh-CN" altLang="en-US">
                    <a:noFill/>
                  </a:rPr>
                  <a:t> </a:t>
                </a:r>
              </a:p>
            </p:txBody>
          </p:sp>
        </mc:Fallback>
      </mc:AlternateContent>
      <p:sp>
        <p:nvSpPr>
          <p:cNvPr id="16" name="椭圆 15"/>
          <p:cNvSpPr/>
          <p:nvPr/>
        </p:nvSpPr>
        <p:spPr>
          <a:xfrm>
            <a:off x="7988935" y="11861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7" name="文本框 16"/>
              <p:cNvSpPr txBox="1"/>
              <p:nvPr/>
            </p:nvSpPr>
            <p:spPr>
              <a:xfrm>
                <a:off x="8423910" y="340741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8423910" y="3407410"/>
                <a:ext cx="48831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7860665" y="835025"/>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7860665" y="835025"/>
                <a:ext cx="488315"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8152130" y="217424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8152130" y="2174240"/>
                <a:ext cx="488315" cy="3683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0" name="直接连接符 19"/>
          <p:cNvCxnSpPr/>
          <p:nvPr/>
        </p:nvCxnSpPr>
        <p:spPr>
          <a:xfrm flipV="1">
            <a:off x="8046720" y="4683125"/>
            <a:ext cx="4007485" cy="635"/>
          </a:xfrm>
          <a:prstGeom prst="line">
            <a:avLst/>
          </a:prstGeom>
          <a:ln w="76200">
            <a:solidFill>
              <a:schemeClr val="tx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1018540" y="1270635"/>
            <a:ext cx="4064000" cy="368300"/>
          </a:xfrm>
          <a:prstGeom prst="rect">
            <a:avLst/>
          </a:prstGeom>
          <a:noFill/>
        </p:spPr>
        <p:txBody>
          <a:bodyPr wrap="square" rtlCol="0">
            <a:spAutoFit/>
          </a:bodyPr>
          <a:p>
            <a:r>
              <a:rPr lang="zh-CN" altLang="en-US"/>
              <a:t>倒立摆重物</a:t>
            </a:r>
            <a:r>
              <a:rPr lang="zh-CN" altLang="en-US"/>
              <a:t>中心：</a:t>
            </a:r>
            <a:endParaRPr lang="zh-CN" altLang="en-US"/>
          </a:p>
        </p:txBody>
      </p:sp>
      <mc:AlternateContent xmlns:mc="http://schemas.openxmlformats.org/markup-compatibility/2006">
        <mc:Choice xmlns:a14="http://schemas.microsoft.com/office/drawing/2010/main" Requires="a14">
          <p:sp>
            <p:nvSpPr>
              <p:cNvPr id="22" name="文本框 21"/>
              <p:cNvSpPr txBox="1"/>
              <p:nvPr/>
            </p:nvSpPr>
            <p:spPr>
              <a:xfrm>
                <a:off x="1871916" y="1851914"/>
                <a:ext cx="185547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2" name="文本框 21"/>
              <p:cNvSpPr txBox="1">
                <a:spLocks noRot="1" noChangeAspect="1" noMove="1" noResize="1" noEditPoints="1" noAdjustHandles="1" noChangeArrowheads="1" noChangeShapeType="1" noTextEdit="1"/>
              </p:cNvSpPr>
              <p:nvPr/>
            </p:nvSpPr>
            <p:spPr>
              <a:xfrm>
                <a:off x="1871916" y="1851914"/>
                <a:ext cx="1855470" cy="368300"/>
              </a:xfrm>
              <a:prstGeom prst="rect">
                <a:avLst/>
              </a:prstGeom>
              <a:blipFill rotWithShape="1">
                <a:blip r:embed="rId6"/>
                <a:stretch>
                  <a:fillRect l="-31" t="-69" r="3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1871916" y="2237994"/>
                <a:ext cx="2645410" cy="6108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𝑐𝑎𝑟𝑡</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1871916" y="2237994"/>
                <a:ext cx="2645410" cy="610870"/>
              </a:xfrm>
              <a:prstGeom prst="rect">
                <a:avLst/>
              </a:prstGeom>
              <a:blipFill rotWithShape="1">
                <a:blip r:embed="rId7"/>
                <a:stretch>
                  <a:fillRect l="-22" t="-42" r="22" b="42"/>
                </a:stretch>
              </a:blipFill>
            </p:spPr>
            <p:txBody>
              <a:bodyPr/>
              <a:lstStyle/>
              <a:p>
                <a:r>
                  <a:rPr lang="zh-CN" altLang="en-US">
                    <a:noFill/>
                  </a:rPr>
                  <a:t> </a:t>
                </a:r>
              </a:p>
            </p:txBody>
          </p:sp>
        </mc:Fallback>
      </mc:AlternateContent>
      <p:sp>
        <p:nvSpPr>
          <p:cNvPr id="24" name="文本框 23"/>
          <p:cNvSpPr txBox="1"/>
          <p:nvPr/>
        </p:nvSpPr>
        <p:spPr>
          <a:xfrm>
            <a:off x="1018540" y="3064510"/>
            <a:ext cx="4064000" cy="368300"/>
          </a:xfrm>
          <a:prstGeom prst="rect">
            <a:avLst/>
          </a:prstGeom>
          <a:noFill/>
        </p:spPr>
        <p:txBody>
          <a:bodyPr wrap="square" rtlCol="0">
            <a:spAutoFit/>
          </a:bodyPr>
          <a:p>
            <a:r>
              <a:rPr lang="zh-CN" altLang="en-US"/>
              <a:t>倒立摆重物</a:t>
            </a:r>
            <a:r>
              <a:rPr lang="zh-CN" altLang="en-US"/>
              <a:t>速度：</a:t>
            </a:r>
            <a:endParaRPr lang="zh-CN" altLang="en-US"/>
          </a:p>
        </p:txBody>
      </p:sp>
      <mc:AlternateContent xmlns:mc="http://schemas.openxmlformats.org/markup-compatibility/2006">
        <mc:Choice xmlns:a14="http://schemas.microsoft.com/office/drawing/2010/main" Requires="a14">
          <p:sp>
            <p:nvSpPr>
              <p:cNvPr id="25" name="文本框 24"/>
              <p:cNvSpPr txBox="1"/>
              <p:nvPr/>
            </p:nvSpPr>
            <p:spPr>
              <a:xfrm>
                <a:off x="1871916" y="3648329"/>
                <a:ext cx="204406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1871916" y="3648329"/>
                <a:ext cx="2044065" cy="368300"/>
              </a:xfrm>
              <a:prstGeom prst="rect">
                <a:avLst/>
              </a:prstGeom>
              <a:blipFill rotWithShape="1">
                <a:blip r:embed="rId8"/>
                <a:stretch>
                  <a:fillRect l="-28" t="-69" r="28"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871916" y="4034409"/>
                <a:ext cx="174752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𝑚</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1871916" y="4034409"/>
                <a:ext cx="1747520" cy="368300"/>
              </a:xfrm>
              <a:prstGeom prst="rect">
                <a:avLst/>
              </a:prstGeom>
              <a:blipFill rotWithShape="1">
                <a:blip r:embed="rId9"/>
                <a:stretch>
                  <a:fillRect l="-33" t="-69" r="33" b="69"/>
                </a:stretch>
              </a:blipFill>
            </p:spPr>
            <p:txBody>
              <a:bodyPr/>
              <a:lstStyle/>
              <a:p>
                <a:r>
                  <a:rPr lang="zh-CN" altLang="en-US">
                    <a:noFill/>
                  </a:rPr>
                  <a:t> </a:t>
                </a:r>
              </a:p>
            </p:txBody>
          </p:sp>
        </mc:Fallback>
      </mc:AlternateContent>
      <p:cxnSp>
        <p:nvCxnSpPr>
          <p:cNvPr id="27" name="直接箭头连接符 26"/>
          <p:cNvCxnSpPr/>
          <p:nvPr/>
        </p:nvCxnSpPr>
        <p:spPr>
          <a:xfrm flipV="1">
            <a:off x="6453505" y="1583055"/>
            <a:ext cx="17145" cy="11696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rot="5400000" flipH="1" flipV="1">
            <a:off x="6804025" y="2159000"/>
            <a:ext cx="17145" cy="11696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5863908" y="2752408"/>
            <a:ext cx="606425" cy="6464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flipH="1" flipV="1">
            <a:off x="5982970" y="1739900"/>
            <a:ext cx="470535" cy="105600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1" name="文本框 30"/>
              <p:cNvSpPr txBox="1"/>
              <p:nvPr/>
            </p:nvSpPr>
            <p:spPr>
              <a:xfrm>
                <a:off x="6097905" y="1896110"/>
                <a:ext cx="480695" cy="368300"/>
              </a:xfrm>
              <a:prstGeom prst="rect">
                <a:avLst/>
              </a:prstGeom>
              <a:noFill/>
              <a:ln>
                <a:solidFill>
                  <a:srgbClr val="FF0000"/>
                </a:solidFill>
              </a:ln>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31" name="文本框 30"/>
              <p:cNvSpPr txBox="1">
                <a:spLocks noRot="1" noChangeAspect="1" noMove="1" noResize="1" noEditPoints="1" noAdjustHandles="1" noChangeArrowheads="1" noChangeShapeType="1" noTextEdit="1"/>
              </p:cNvSpPr>
              <p:nvPr/>
            </p:nvSpPr>
            <p:spPr>
              <a:xfrm>
                <a:off x="6097905" y="1896110"/>
                <a:ext cx="480695" cy="368300"/>
              </a:xfrm>
              <a:prstGeom prst="rect">
                <a:avLst/>
              </a:prstGeom>
              <a:blipFill rotWithShape="1">
                <a:blip r:embed="rId10"/>
                <a:stretch>
                  <a:fillRect l="-1057" t="-1379" r="-925" b="-1207"/>
                </a:stretch>
              </a:blipFill>
              <a:ln>
                <a:solidFill>
                  <a:srgbClr val="FF0000"/>
                </a:solidFill>
              </a:ln>
            </p:spPr>
            <p:txBody>
              <a:bodyPr/>
              <a:lstStyle/>
              <a:p>
                <a:r>
                  <a:rPr lang="zh-CN" altLang="en-US">
                    <a:noFill/>
                  </a:rPr>
                  <a:t> </a:t>
                </a:r>
              </a:p>
            </p:txBody>
          </p:sp>
        </mc:Fallback>
      </mc:AlternateContent>
      <p:sp>
        <p:nvSpPr>
          <p:cNvPr id="33" name="文本框 32"/>
          <p:cNvSpPr txBox="1"/>
          <p:nvPr/>
        </p:nvSpPr>
        <p:spPr>
          <a:xfrm>
            <a:off x="5997575" y="3437255"/>
            <a:ext cx="316230" cy="368300"/>
          </a:xfrm>
          <a:prstGeom prst="rect">
            <a:avLst/>
          </a:prstGeom>
          <a:noFill/>
          <a:ln>
            <a:solidFill>
              <a:srgbClr val="FF0000"/>
            </a:solidFill>
          </a:ln>
        </p:spPr>
        <p:txBody>
          <a:bodyPr wrap="square" rtlCol="0">
            <a:spAutoFit/>
          </a:bodyPr>
          <a:p>
            <a:r>
              <a:rPr lang="en-US" altLang="zh-CN"/>
              <a:t>z</a:t>
            </a:r>
            <a:endParaRPr lang="en-US" altLang="zh-CN"/>
          </a:p>
        </p:txBody>
      </p:sp>
      <p:sp>
        <p:nvSpPr>
          <p:cNvPr id="34" name="文本框 33"/>
          <p:cNvSpPr txBox="1"/>
          <p:nvPr/>
        </p:nvSpPr>
        <p:spPr>
          <a:xfrm>
            <a:off x="6635115" y="1454150"/>
            <a:ext cx="371475" cy="368300"/>
          </a:xfrm>
          <a:prstGeom prst="rect">
            <a:avLst/>
          </a:prstGeom>
          <a:noFill/>
          <a:ln>
            <a:solidFill>
              <a:srgbClr val="FF0000"/>
            </a:solidFill>
          </a:ln>
        </p:spPr>
        <p:txBody>
          <a:bodyPr wrap="square" rtlCol="0">
            <a:spAutoFit/>
          </a:bodyPr>
          <a:p>
            <a:r>
              <a:rPr lang="en-US" altLang="zh-CN"/>
              <a:t>y</a:t>
            </a:r>
            <a:endParaRPr lang="en-US" altLang="zh-CN"/>
          </a:p>
        </p:txBody>
      </p:sp>
      <p:sp>
        <p:nvSpPr>
          <p:cNvPr id="35" name="文本框 34"/>
          <p:cNvSpPr txBox="1"/>
          <p:nvPr/>
        </p:nvSpPr>
        <p:spPr>
          <a:xfrm>
            <a:off x="7179310" y="2872740"/>
            <a:ext cx="293370" cy="368300"/>
          </a:xfrm>
          <a:prstGeom prst="rect">
            <a:avLst/>
          </a:prstGeom>
          <a:noFill/>
          <a:ln>
            <a:solidFill>
              <a:srgbClr val="FF0000"/>
            </a:solidFill>
          </a:ln>
        </p:spPr>
        <p:txBody>
          <a:bodyPr wrap="square" rtlCol="0">
            <a:spAutoFit/>
          </a:bodyPr>
          <a:p>
            <a:r>
              <a:rPr lang="en-US" altLang="zh-CN"/>
              <a:t>x</a:t>
            </a:r>
            <a:endParaRPr lang="en-US" altLang="zh-CN"/>
          </a:p>
        </p:txBody>
      </p:sp>
      <p:sp>
        <p:nvSpPr>
          <p:cNvPr id="41" name="弧形 40"/>
          <p:cNvSpPr/>
          <p:nvPr/>
        </p:nvSpPr>
        <p:spPr>
          <a:xfrm rot="19140000">
            <a:off x="6087745" y="2145030"/>
            <a:ext cx="417195" cy="380365"/>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4" name="文本框 43"/>
              <p:cNvSpPr txBox="1"/>
              <p:nvPr/>
            </p:nvSpPr>
            <p:spPr>
              <a:xfrm>
                <a:off x="6097905" y="3761740"/>
                <a:ext cx="1323975" cy="406400"/>
              </a:xfrm>
              <a:prstGeom prst="rect">
                <a:avLst/>
              </a:prstGeom>
              <a:noFill/>
              <a:ln>
                <a:solidFill>
                  <a:srgbClr val="FF0000"/>
                </a:solidFill>
              </a:ln>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endParaRPr lang="zh-CN" altLang="en-US"/>
              </a:p>
            </p:txBody>
          </p:sp>
        </mc:Choice>
        <mc:Fallback>
          <p:sp>
            <p:nvSpPr>
              <p:cNvPr id="44" name="文本框 43"/>
              <p:cNvSpPr txBox="1">
                <a:spLocks noRot="1" noChangeAspect="1" noMove="1" noResize="1" noEditPoints="1" noAdjustHandles="1" noChangeArrowheads="1" noChangeShapeType="1" noTextEdit="1"/>
              </p:cNvSpPr>
              <p:nvPr/>
            </p:nvSpPr>
            <p:spPr>
              <a:xfrm>
                <a:off x="6097905" y="3761740"/>
                <a:ext cx="1323975" cy="406400"/>
              </a:xfrm>
              <a:prstGeom prst="rect">
                <a:avLst/>
              </a:prstGeom>
              <a:blipFill rotWithShape="1">
                <a:blip r:embed="rId11"/>
                <a:stretch>
                  <a:fillRect l="-384" t="-1250" r="-336" b="-1094"/>
                </a:stretch>
              </a:blipFill>
              <a:ln>
                <a:solidFill>
                  <a:srgbClr val="FF0000"/>
                </a:solidFill>
              </a:ln>
            </p:spPr>
            <p:txBody>
              <a:bodyPr/>
              <a:lstStyle/>
              <a:p>
                <a:r>
                  <a:rPr lang="zh-CN" altLang="en-US">
                    <a:noFill/>
                  </a:rPr>
                  <a:t> </a:t>
                </a:r>
              </a:p>
            </p:txBody>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448945" y="254000"/>
                <a:ext cx="2217420" cy="37655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cs typeface="Cambria Math" panose="02040503050406030204" charset="0"/>
                        </a:rPr>
                        <m:t>𝜽</m:t>
                      </m:r>
                      <m:r>
                        <a:rPr lang="zh-CN" altLang="en-US" b="1" i="1">
                          <a:solidFill>
                            <a:srgbClr val="FF0000"/>
                          </a:solidFill>
                          <a:latin typeface="Cambria Math" panose="02040503050406030204" charset="0"/>
                          <a:ea typeface="MS Mincho" charset="0"/>
                          <a:cs typeface="Cambria Math" panose="02040503050406030204" charset="0"/>
                        </a:rPr>
                        <m:t>由</m:t>
                      </m:r>
                      <m:r>
                        <a:rPr lang="en-US" altLang="zh-CN" b="1" i="1">
                          <a:solidFill>
                            <a:srgbClr val="FF0000"/>
                          </a:solidFill>
                          <a:latin typeface="Cambria Math" panose="02040503050406030204" charset="0"/>
                          <a:ea typeface="MS Mincho"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ea typeface="MS Mincho" charset="0"/>
                          <a:cs typeface="Cambria Math" panose="02040503050406030204" charset="0"/>
                        </a:rPr>
                        <m:t>𝟎</m:t>
                      </m:r>
                    </m:oMath>
                  </m:oMathPara>
                </a14:m>
                <a:endParaRPr lang="en-US" altLang="zh-CN" b="1" i="1">
                  <a:solidFill>
                    <a:srgbClr val="FF0000"/>
                  </a:solidFill>
                  <a:latin typeface="Cambria Math" panose="02040503050406030204" charset="0"/>
                  <a:ea typeface="MS Mincho"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48945" y="254000"/>
                <a:ext cx="2217420" cy="3765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448945" y="1188085"/>
                <a:ext cx="2217420" cy="5575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cs typeface="Cambria Math" panose="02040503050406030204" charset="0"/>
                        </a:rPr>
                        <m:t>∅</m:t>
                      </m:r>
                      <m:r>
                        <a:rPr lang="zh-CN" altLang="en-US" b="1" i="1">
                          <a:solidFill>
                            <a:srgbClr val="FF0000"/>
                          </a:solidFill>
                          <a:latin typeface="Cambria Math" panose="02040503050406030204" charset="0"/>
                          <a:ea typeface="MS Mincho" charset="0"/>
                          <a:cs typeface="Cambria Math" panose="02040503050406030204" charset="0"/>
                        </a:rPr>
                        <m:t>由</m:t>
                      </m:r>
                      <m:r>
                        <a:rPr lang="en-US" altLang="zh-CN" b="1" i="1">
                          <a:solidFill>
                            <a:srgbClr val="FF0000"/>
                          </a:solidFill>
                          <a:latin typeface="Cambria Math" panose="02040503050406030204" charset="0"/>
                          <a:ea typeface="MS Mincho"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f>
                        <m:fPr>
                          <m:ctrlPr>
                            <a:rPr lang="en-US" altLang="zh-CN" b="1" i="1">
                              <a:solidFill>
                                <a:srgbClr val="FF0000"/>
                              </a:solidFill>
                              <a:latin typeface="Cambria Math" panose="02040503050406030204" charset="0"/>
                              <a:cs typeface="Cambria Math" panose="02040503050406030204" charset="0"/>
                            </a:rPr>
                          </m:ctrlPr>
                        </m:fPr>
                        <m:num>
                          <m:r>
                            <a:rPr lang="en-US" altLang="zh-CN" b="1" i="1">
                              <a:solidFill>
                                <a:srgbClr val="FF0000"/>
                              </a:solidFill>
                              <a:latin typeface="Cambria Math" panose="02040503050406030204" charset="0"/>
                              <a:cs typeface="Cambria Math" panose="02040503050406030204" charset="0"/>
                            </a:rPr>
                            <m:t>𝝅</m:t>
                          </m:r>
                        </m:num>
                        <m:den>
                          <m:r>
                            <a:rPr lang="en-US" altLang="zh-CN" b="1" i="1">
                              <a:solidFill>
                                <a:srgbClr val="FF0000"/>
                              </a:solidFill>
                              <a:latin typeface="Cambria Math" panose="02040503050406030204" charset="0"/>
                              <a:cs typeface="Cambria Math" panose="02040503050406030204" charset="0"/>
                            </a:rPr>
                            <m:t>𝟐</m:t>
                          </m:r>
                        </m:den>
                      </m:f>
                    </m:oMath>
                  </m:oMathPara>
                </a14:m>
                <a:endParaRPr lang="en-US" altLang="zh-CN" b="1" i="1">
                  <a:solidFill>
                    <a:srgbClr val="FF0000"/>
                  </a:solidFill>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48945" y="1188085"/>
                <a:ext cx="2217420" cy="55753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右箭头 4"/>
          <p:cNvSpPr/>
          <p:nvPr/>
        </p:nvSpPr>
        <p:spPr>
          <a:xfrm>
            <a:off x="2546350" y="336550"/>
            <a:ext cx="838200" cy="241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3527996" y="262509"/>
                <a:ext cx="139319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3527996" y="262509"/>
                <a:ext cx="1393190" cy="368300"/>
              </a:xfrm>
              <a:prstGeom prst="rect">
                <a:avLst/>
              </a:prstGeom>
              <a:blipFill rotWithShape="1">
                <a:blip r:embed="rId3"/>
                <a:stretch>
                  <a:fillRect l="-41" t="-69" r="4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191696" y="254254"/>
                <a:ext cx="129540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5191696" y="254254"/>
                <a:ext cx="1295400" cy="368300"/>
              </a:xfrm>
              <a:prstGeom prst="rect">
                <a:avLst/>
              </a:prstGeom>
              <a:blipFill rotWithShape="1">
                <a:blip r:embed="rId4"/>
                <a:stretch>
                  <a:fillRect l="-44" t="-69" r="44" b="69"/>
                </a:stretch>
              </a:blipFill>
            </p:spPr>
            <p:txBody>
              <a:bodyPr/>
              <a:lstStyle/>
              <a:p>
                <a:r>
                  <a:rPr lang="zh-CN" altLang="en-US">
                    <a:noFill/>
                  </a:rPr>
                  <a:t> </a:t>
                </a:r>
              </a:p>
            </p:txBody>
          </p:sp>
        </mc:Fallback>
      </mc:AlternateContent>
      <p:sp>
        <p:nvSpPr>
          <p:cNvPr id="9" name="右箭头 8"/>
          <p:cNvSpPr/>
          <p:nvPr/>
        </p:nvSpPr>
        <p:spPr>
          <a:xfrm>
            <a:off x="2546350" y="1365250"/>
            <a:ext cx="838200" cy="241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3527996" y="1291209"/>
                <a:ext cx="140525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3527996" y="1291209"/>
                <a:ext cx="1405255" cy="368300"/>
              </a:xfrm>
              <a:prstGeom prst="rect">
                <a:avLst/>
              </a:prstGeom>
              <a:blipFill rotWithShape="1">
                <a:blip r:embed="rId5"/>
                <a:stretch>
                  <a:fillRect l="-41" t="-69" r="4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191696" y="1282954"/>
                <a:ext cx="144589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5191696" y="1282954"/>
                <a:ext cx="1445895" cy="368300"/>
              </a:xfrm>
              <a:prstGeom prst="rect">
                <a:avLst/>
              </a:prstGeom>
              <a:blipFill rotWithShape="1">
                <a:blip r:embed="rId6"/>
                <a:stretch>
                  <a:fillRect l="-39" t="-69" r="39"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250761" y="2356104"/>
                <a:ext cx="6019800" cy="886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zh-CN" altLang="en-US">
                              <a:latin typeface="Cambria Math" panose="02040503050406030204" charset="0"/>
                            </a:rPr>
                            <m:t> </m:t>
                          </m:r>
                          <m:r>
                            <a:rPr lang="en-US" altLang="zh-CN">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𝑅</m:t>
                          </m:r>
                        </m:num>
                        <m:den>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num>
                            <m:den>
                              <m:r>
                                <a:rPr lang="en-US" altLang="zh-CN" i="1">
                                  <a:latin typeface="Cambria Math" panose="02040503050406030204" charset="0"/>
                                  <a:cs typeface="Cambria Math" panose="02040503050406030204" charset="0"/>
                                </a:rPr>
                                <m:t>𝑅</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𝑅</m:t>
                          </m:r>
                        </m:den>
                      </m:f>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250761" y="2356104"/>
                <a:ext cx="6019800" cy="886460"/>
              </a:xfrm>
              <a:prstGeom prst="rect">
                <a:avLst/>
              </a:prstGeom>
              <a:blipFill rotWithShape="1">
                <a:blip r:embed="rId7"/>
                <a:stretch>
                  <a:fillRect l="-9" t="-29" r="9"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10490" y="3609340"/>
                <a:ext cx="11941175" cy="10325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110490" y="3609340"/>
                <a:ext cx="11941175" cy="103251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251460" y="5850255"/>
                <a:ext cx="11941175" cy="40640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251460" y="5850255"/>
                <a:ext cx="11941175" cy="406400"/>
              </a:xfrm>
              <a:prstGeom prst="rect">
                <a:avLst/>
              </a:prstGeom>
              <a:blipFill rotWithShape="1">
                <a:blip r:embed="rId9"/>
                <a:stretch>
                  <a:fillRect/>
                </a:stretch>
              </a:blipFill>
            </p:spPr>
            <p:txBody>
              <a:bodyPr/>
              <a:lstStyle/>
              <a:p>
                <a:r>
                  <a:rPr lang="zh-CN" altLang="en-US">
                    <a:noFill/>
                  </a:rPr>
                  <a:t> </a:t>
                </a:r>
              </a:p>
            </p:txBody>
          </p:sp>
        </mc:Fallback>
      </mc:AlternateContent>
      <p:sp>
        <p:nvSpPr>
          <p:cNvPr id="12" name="文本框 11"/>
          <p:cNvSpPr txBox="1"/>
          <p:nvPr/>
        </p:nvSpPr>
        <p:spPr>
          <a:xfrm>
            <a:off x="251460" y="1929765"/>
            <a:ext cx="4064000" cy="368300"/>
          </a:xfrm>
          <a:prstGeom prst="rect">
            <a:avLst/>
          </a:prstGeom>
          <a:noFill/>
        </p:spPr>
        <p:txBody>
          <a:bodyPr wrap="square" rtlCol="0">
            <a:spAutoFit/>
          </a:bodyPr>
          <a:p>
            <a:r>
              <a:rPr lang="zh-CN" altLang="en-US"/>
              <a:t>第一动力</a:t>
            </a:r>
            <a:r>
              <a:rPr lang="zh-CN" altLang="en-US"/>
              <a:t>学方程</a:t>
            </a:r>
            <a:endParaRPr lang="zh-CN" altLang="en-US"/>
          </a:p>
        </p:txBody>
      </p:sp>
      <p:sp>
        <p:nvSpPr>
          <p:cNvPr id="14" name="文本框 13"/>
          <p:cNvSpPr txBox="1"/>
          <p:nvPr/>
        </p:nvSpPr>
        <p:spPr>
          <a:xfrm>
            <a:off x="251460" y="3241040"/>
            <a:ext cx="4064000" cy="368300"/>
          </a:xfrm>
          <a:prstGeom prst="rect">
            <a:avLst/>
          </a:prstGeom>
          <a:noFill/>
        </p:spPr>
        <p:txBody>
          <a:bodyPr wrap="square" rtlCol="0">
            <a:spAutoFit/>
          </a:bodyPr>
          <a:p>
            <a:r>
              <a:rPr lang="zh-CN" altLang="en-US"/>
              <a:t>第</a:t>
            </a:r>
            <a:r>
              <a:rPr lang="zh-CN" altLang="en-US"/>
              <a:t>二动力</a:t>
            </a:r>
            <a:r>
              <a:rPr lang="zh-CN" altLang="en-US"/>
              <a:t>学方程</a:t>
            </a:r>
            <a:endParaRPr lang="zh-CN" altLang="en-US"/>
          </a:p>
        </p:txBody>
      </p:sp>
      <p:sp>
        <p:nvSpPr>
          <p:cNvPr id="15" name="文本框 14"/>
          <p:cNvSpPr txBox="1"/>
          <p:nvPr/>
        </p:nvSpPr>
        <p:spPr>
          <a:xfrm>
            <a:off x="251460" y="5481955"/>
            <a:ext cx="4064000" cy="368300"/>
          </a:xfrm>
          <a:prstGeom prst="rect">
            <a:avLst/>
          </a:prstGeom>
          <a:noFill/>
        </p:spPr>
        <p:txBody>
          <a:bodyPr wrap="square" rtlCol="0">
            <a:spAutoFit/>
          </a:bodyPr>
          <a:p>
            <a:r>
              <a:rPr lang="zh-CN" altLang="en-US"/>
              <a:t>第</a:t>
            </a:r>
            <a:r>
              <a:rPr lang="zh-CN" altLang="en-US"/>
              <a:t>三动力</a:t>
            </a:r>
            <a:r>
              <a:rPr lang="zh-CN" altLang="en-US"/>
              <a:t>学方程</a:t>
            </a:r>
            <a:endParaRPr lang="zh-CN"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mc:AlternateContent xmlns:mc="http://schemas.openxmlformats.org/markup-compatibility/2006">
        <mc:Choice xmlns:a14="http://schemas.microsoft.com/office/drawing/2010/main" Requires="a14">
          <p:sp>
            <p:nvSpPr>
              <p:cNvPr id="5" name="文本框 4"/>
              <p:cNvSpPr txBox="1"/>
              <p:nvPr/>
            </p:nvSpPr>
            <p:spPr>
              <a:xfrm>
                <a:off x="317436" y="1246759"/>
                <a:ext cx="1586865" cy="82613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𝑁𝑅</m:t>
                          </m:r>
                        </m:num>
                        <m:den>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num>
                            <m:den>
                              <m:r>
                                <a:rPr lang="en-US" altLang="zh-CN" i="1">
                                  <a:latin typeface="Cambria Math" panose="02040503050406030204" charset="0"/>
                                  <a:cs typeface="Cambria Math" panose="02040503050406030204" charset="0"/>
                                </a:rPr>
                                <m:t>𝑅</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𝑅</m:t>
                          </m:r>
                        </m:den>
                      </m:f>
                    </m:oMath>
                  </m:oMathPara>
                </a14:m>
                <a:endParaRPr lang="en-US" altLang="zh-CN"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17436" y="1246759"/>
                <a:ext cx="1586865" cy="826135"/>
              </a:xfrm>
              <a:prstGeom prst="rect">
                <a:avLst/>
              </a:prstGeom>
              <a:blipFill rotWithShape="1">
                <a:blip r:embed="rId1"/>
                <a:stretch>
                  <a:fillRect l="-36" t="-31" r="36"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15531" y="2439924"/>
                <a:ext cx="2382520" cy="40132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315531" y="2439924"/>
                <a:ext cx="2382520" cy="401320"/>
              </a:xfrm>
              <a:prstGeom prst="rect">
                <a:avLst/>
              </a:prstGeom>
              <a:blipFill rotWithShape="1">
                <a:blip r:embed="rId2"/>
                <a:stretch>
                  <a:fillRect l="-24" t="-63" r="24"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15531" y="3004439"/>
                <a:ext cx="2781300" cy="40132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15531" y="3004439"/>
                <a:ext cx="2781300" cy="401320"/>
              </a:xfrm>
              <a:prstGeom prst="rect">
                <a:avLst/>
              </a:prstGeom>
              <a:blipFill rotWithShape="1">
                <a:blip r:embed="rId3"/>
                <a:stretch>
                  <a:fillRect l="-21" t="-63" r="21"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315531" y="3623564"/>
                <a:ext cx="4947285" cy="40132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15531" y="3623564"/>
                <a:ext cx="4947285" cy="401320"/>
              </a:xfrm>
              <a:prstGeom prst="rect">
                <a:avLst/>
              </a:prstGeom>
              <a:blipFill rotWithShape="1">
                <a:blip r:embed="rId4"/>
                <a:stretch>
                  <a:fillRect l="-12" t="-63" r="12"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317436" y="4106164"/>
                <a:ext cx="3361690" cy="40640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317436" y="4106164"/>
                <a:ext cx="3361690" cy="406400"/>
              </a:xfrm>
              <a:prstGeom prst="rect">
                <a:avLst/>
              </a:prstGeom>
              <a:blipFill rotWithShape="1">
                <a:blip r:embed="rId5"/>
                <a:stretch>
                  <a:fillRect l="-17" t="-62" r="17"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317436" y="4670679"/>
                <a:ext cx="3483610" cy="40640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317436" y="4670679"/>
                <a:ext cx="3483610" cy="406400"/>
              </a:xfrm>
              <a:prstGeom prst="rect">
                <a:avLst/>
              </a:prstGeom>
              <a:blipFill rotWithShape="1">
                <a:blip r:embed="rId6"/>
                <a:stretch>
                  <a:fillRect l="-16" t="-62" r="16"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17436" y="5344414"/>
                <a:ext cx="2828925" cy="406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317436" y="5344414"/>
                <a:ext cx="2828925" cy="406400"/>
              </a:xfrm>
              <a:prstGeom prst="rect">
                <a:avLst/>
              </a:prstGeom>
              <a:blipFill rotWithShape="1">
                <a:blip r:embed="rId7"/>
                <a:stretch>
                  <a:fillRect l="-20" t="-62" r="20"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848350" y="209550"/>
                <a:ext cx="2217420" cy="37655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cs typeface="Cambria Math" panose="02040503050406030204" charset="0"/>
                        </a:rPr>
                        <m:t>𝜽</m:t>
                      </m:r>
                      <m:r>
                        <a:rPr lang="zh-CN" altLang="en-US" b="1" i="1">
                          <a:solidFill>
                            <a:srgbClr val="FF0000"/>
                          </a:solidFill>
                          <a:latin typeface="Cambria Math" panose="02040503050406030204" charset="0"/>
                          <a:ea typeface="MS Mincho" charset="0"/>
                          <a:cs typeface="Cambria Math" panose="02040503050406030204" charset="0"/>
                        </a:rPr>
                        <m:t>由</m:t>
                      </m:r>
                      <m:r>
                        <a:rPr lang="en-US" altLang="zh-CN" b="1" i="1">
                          <a:solidFill>
                            <a:srgbClr val="FF0000"/>
                          </a:solidFill>
                          <a:latin typeface="Cambria Math" panose="02040503050406030204" charset="0"/>
                          <a:ea typeface="MS Mincho"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ea typeface="MS Mincho" charset="0"/>
                          <a:cs typeface="Cambria Math" panose="02040503050406030204" charset="0"/>
                        </a:rPr>
                        <m:t>𝟎</m:t>
                      </m:r>
                    </m:oMath>
                  </m:oMathPara>
                </a14:m>
                <a:endParaRPr lang="en-US" altLang="zh-CN" b="1" i="1">
                  <a:solidFill>
                    <a:srgbClr val="FF0000"/>
                  </a:solidFill>
                  <a:latin typeface="Cambria Math" panose="02040503050406030204" charset="0"/>
                  <a:ea typeface="MS Mincho"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848350" y="209550"/>
                <a:ext cx="2217420" cy="37655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5848350" y="1143635"/>
                <a:ext cx="2217420" cy="5575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cs typeface="Cambria Math" panose="02040503050406030204" charset="0"/>
                        </a:rPr>
                        <m:t>∅</m:t>
                      </m:r>
                      <m:r>
                        <a:rPr lang="zh-CN" altLang="en-US" b="1" i="1">
                          <a:solidFill>
                            <a:srgbClr val="FF0000"/>
                          </a:solidFill>
                          <a:latin typeface="Cambria Math" panose="02040503050406030204" charset="0"/>
                          <a:ea typeface="MS Mincho" charset="0"/>
                          <a:cs typeface="Cambria Math" panose="02040503050406030204" charset="0"/>
                        </a:rPr>
                        <m:t>由</m:t>
                      </m:r>
                      <m:r>
                        <a:rPr lang="en-US" altLang="zh-CN" b="1" i="1">
                          <a:solidFill>
                            <a:srgbClr val="FF0000"/>
                          </a:solidFill>
                          <a:latin typeface="Cambria Math" panose="02040503050406030204" charset="0"/>
                          <a:ea typeface="MS Mincho"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f>
                        <m:fPr>
                          <m:ctrlPr>
                            <a:rPr lang="en-US" altLang="zh-CN" b="1" i="1">
                              <a:solidFill>
                                <a:srgbClr val="FF0000"/>
                              </a:solidFill>
                              <a:latin typeface="Cambria Math" panose="02040503050406030204" charset="0"/>
                              <a:cs typeface="Cambria Math" panose="02040503050406030204" charset="0"/>
                            </a:rPr>
                          </m:ctrlPr>
                        </m:fPr>
                        <m:num>
                          <m:r>
                            <a:rPr lang="en-US" altLang="zh-CN" b="1" i="1">
                              <a:solidFill>
                                <a:srgbClr val="FF0000"/>
                              </a:solidFill>
                              <a:latin typeface="Cambria Math" panose="02040503050406030204" charset="0"/>
                              <a:cs typeface="Cambria Math" panose="02040503050406030204" charset="0"/>
                            </a:rPr>
                            <m:t>𝝅</m:t>
                          </m:r>
                        </m:num>
                        <m:den>
                          <m:r>
                            <a:rPr lang="en-US" altLang="zh-CN" b="1" i="1">
                              <a:solidFill>
                                <a:srgbClr val="FF0000"/>
                              </a:solidFill>
                              <a:latin typeface="Cambria Math" panose="02040503050406030204" charset="0"/>
                              <a:cs typeface="Cambria Math" panose="02040503050406030204" charset="0"/>
                            </a:rPr>
                            <m:t>𝟐</m:t>
                          </m:r>
                        </m:den>
                      </m:f>
                    </m:oMath>
                  </m:oMathPara>
                </a14:m>
                <a:endParaRPr lang="en-US" altLang="zh-CN" b="1" i="1">
                  <a:solidFill>
                    <a:srgbClr val="FF0000"/>
                  </a:solidFill>
                  <a:latin typeface="Cambria Math" panose="02040503050406030204" charset="0"/>
                  <a:cs typeface="Cambria Math" panose="0204050305040603020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5848350" y="1143635"/>
                <a:ext cx="2217420" cy="557530"/>
              </a:xfrm>
              <a:prstGeom prst="rect">
                <a:avLst/>
              </a:prstGeom>
              <a:blipFill rotWithShape="1">
                <a:blip r:embed="rId9"/>
                <a:stretch>
                  <a:fillRect/>
                </a:stretch>
              </a:blipFill>
            </p:spPr>
            <p:txBody>
              <a:bodyPr/>
              <a:lstStyle/>
              <a:p>
                <a:r>
                  <a:rPr lang="zh-CN" altLang="en-US">
                    <a:noFill/>
                  </a:rPr>
                  <a:t> </a:t>
                </a:r>
              </a:p>
            </p:txBody>
          </p:sp>
        </mc:Fallback>
      </mc:AlternateContent>
      <p:sp>
        <p:nvSpPr>
          <p:cNvPr id="22" name="右箭头 21"/>
          <p:cNvSpPr/>
          <p:nvPr/>
        </p:nvSpPr>
        <p:spPr>
          <a:xfrm>
            <a:off x="7945755" y="292100"/>
            <a:ext cx="838200" cy="241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3" name="文本框 22"/>
              <p:cNvSpPr txBox="1"/>
              <p:nvPr/>
            </p:nvSpPr>
            <p:spPr>
              <a:xfrm>
                <a:off x="8927401" y="218059"/>
                <a:ext cx="139319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8927401" y="218059"/>
                <a:ext cx="1393190" cy="368300"/>
              </a:xfrm>
              <a:prstGeom prst="rect">
                <a:avLst/>
              </a:prstGeom>
              <a:blipFill rotWithShape="1">
                <a:blip r:embed="rId10"/>
                <a:stretch>
                  <a:fillRect l="-41" t="-69" r="4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10591101" y="209804"/>
                <a:ext cx="129540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10591101" y="209804"/>
                <a:ext cx="1295400" cy="368300"/>
              </a:xfrm>
              <a:prstGeom prst="rect">
                <a:avLst/>
              </a:prstGeom>
              <a:blipFill rotWithShape="1">
                <a:blip r:embed="rId11"/>
                <a:stretch>
                  <a:fillRect l="-44" t="-69" r="44" b="69"/>
                </a:stretch>
              </a:blipFill>
            </p:spPr>
            <p:txBody>
              <a:bodyPr/>
              <a:lstStyle/>
              <a:p>
                <a:r>
                  <a:rPr lang="zh-CN" altLang="en-US">
                    <a:noFill/>
                  </a:rPr>
                  <a:t> </a:t>
                </a:r>
              </a:p>
            </p:txBody>
          </p:sp>
        </mc:Fallback>
      </mc:AlternateContent>
      <p:sp>
        <p:nvSpPr>
          <p:cNvPr id="25" name="右箭头 24"/>
          <p:cNvSpPr/>
          <p:nvPr/>
        </p:nvSpPr>
        <p:spPr>
          <a:xfrm>
            <a:off x="7945755" y="1320800"/>
            <a:ext cx="838200" cy="2413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6" name="文本框 25"/>
              <p:cNvSpPr txBox="1"/>
              <p:nvPr/>
            </p:nvSpPr>
            <p:spPr>
              <a:xfrm>
                <a:off x="8927401" y="1246759"/>
                <a:ext cx="140525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8927401" y="1246759"/>
                <a:ext cx="1405255" cy="368300"/>
              </a:xfrm>
              <a:prstGeom prst="rect">
                <a:avLst/>
              </a:prstGeom>
              <a:blipFill rotWithShape="1">
                <a:blip r:embed="rId12"/>
                <a:stretch>
                  <a:fillRect l="-41" t="-69" r="4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10591101" y="1238504"/>
                <a:ext cx="144589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b="1" i="1">
                          <a:solidFill>
                            <a:srgbClr val="FF0000"/>
                          </a:solidFill>
                          <a:latin typeface="Cambria Math" panose="02040503050406030204" charset="0"/>
                          <a:cs typeface="Cambria Math" panose="02040503050406030204" charset="0"/>
                        </a:rPr>
                        <m:t>∅</m:t>
                      </m:r>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10591101" y="1238504"/>
                <a:ext cx="1445895" cy="368300"/>
              </a:xfrm>
              <a:prstGeom prst="rect">
                <a:avLst/>
              </a:prstGeom>
              <a:blipFill rotWithShape="1">
                <a:blip r:embed="rId13"/>
                <a:stretch>
                  <a:fillRect l="-39" t="-69" r="39" b="69"/>
                </a:stretch>
              </a:blipFill>
            </p:spPr>
            <p:txBody>
              <a:bodyPr/>
              <a:lstStyle/>
              <a:p>
                <a:r>
                  <a:rPr lang="zh-CN" alt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 name="矩形 6"/>
          <p:cNvSpPr/>
          <p:nvPr/>
        </p:nvSpPr>
        <p:spPr>
          <a:xfrm rot="2220000">
            <a:off x="9305925" y="1990090"/>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9810750" y="5296535"/>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连接符 9"/>
          <p:cNvCxnSpPr/>
          <p:nvPr/>
        </p:nvCxnSpPr>
        <p:spPr>
          <a:xfrm flipH="1" flipV="1">
            <a:off x="9502775" y="2992755"/>
            <a:ext cx="856615" cy="28562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2" name="流程图: 或者 11"/>
          <p:cNvSpPr/>
          <p:nvPr/>
        </p:nvSpPr>
        <p:spPr>
          <a:xfrm>
            <a:off x="9611995" y="237045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流程图: 或者 13"/>
          <p:cNvSpPr/>
          <p:nvPr/>
        </p:nvSpPr>
        <p:spPr>
          <a:xfrm>
            <a:off x="9695815" y="406971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流程图: 或者 14"/>
          <p:cNvSpPr/>
          <p:nvPr/>
        </p:nvSpPr>
        <p:spPr>
          <a:xfrm>
            <a:off x="10170795" y="565658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7" name="直接箭头连接符 16"/>
          <p:cNvCxnSpPr/>
          <p:nvPr/>
        </p:nvCxnSpPr>
        <p:spPr>
          <a:xfrm flipV="1">
            <a:off x="10344150" y="466852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rot="5400000" flipV="1">
            <a:off x="10916285" y="526796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flipV="1">
            <a:off x="9489440" y="181483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rot="5400000" flipV="1">
            <a:off x="10061575" y="241427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9249410" y="484060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9249410" y="484060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9051925" y="3429000"/>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9051925" y="3429000"/>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31" name="文本框 30"/>
          <p:cNvSpPr txBox="1"/>
          <p:nvPr/>
        </p:nvSpPr>
        <p:spPr>
          <a:xfrm>
            <a:off x="11497246" y="5656834"/>
            <a:ext cx="330200" cy="368300"/>
          </a:xfrm>
          <a:prstGeom prst="rect">
            <a:avLst/>
          </a:prstGeom>
          <a:noFill/>
        </p:spPr>
        <p:txBody>
          <a:bodyPr wrap="none" rtlCol="0" anchor="t">
            <a:spAutoFit/>
          </a:bodyPr>
          <a:p>
            <a:pPr algn="l"/>
            <a:r>
              <a:rPr lang="en-US" altLang="zh-CN"/>
              <a:t>N</a:t>
            </a:r>
            <a:endParaRPr lang="en-US" altLang="zh-CN"/>
          </a:p>
        </p:txBody>
      </p:sp>
      <p:sp>
        <p:nvSpPr>
          <p:cNvPr id="32" name="文本框 31"/>
          <p:cNvSpPr txBox="1"/>
          <p:nvPr/>
        </p:nvSpPr>
        <p:spPr>
          <a:xfrm>
            <a:off x="10170731" y="4300474"/>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33" name="文本框 32"/>
              <p:cNvSpPr txBox="1"/>
              <p:nvPr/>
            </p:nvSpPr>
            <p:spPr>
              <a:xfrm>
                <a:off x="10611421" y="2911729"/>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10611421" y="2911729"/>
                <a:ext cx="548640" cy="368300"/>
              </a:xfrm>
              <a:prstGeom prst="rect">
                <a:avLst/>
              </a:prstGeom>
              <a:blipFill rotWithShape="1">
                <a:blip r:embed="rId3"/>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9209341" y="1480439"/>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34" name="文本框 33"/>
              <p:cNvSpPr txBox="1">
                <a:spLocks noRot="1" noChangeAspect="1" noMove="1" noResize="1" noEditPoints="1" noAdjustHandles="1" noChangeArrowheads="1" noChangeShapeType="1" noTextEdit="1"/>
              </p:cNvSpPr>
              <p:nvPr/>
            </p:nvSpPr>
            <p:spPr>
              <a:xfrm>
                <a:off x="9209341" y="1480439"/>
                <a:ext cx="562610" cy="368300"/>
              </a:xfrm>
              <a:prstGeom prst="rect">
                <a:avLst/>
              </a:prstGeom>
              <a:blipFill rotWithShape="1">
                <a:blip r:embed="rId4"/>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10129520" y="496252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35" name="文本框 34"/>
              <p:cNvSpPr txBox="1">
                <a:spLocks noRot="1" noChangeAspect="1" noMove="1" noResize="1" noEditPoints="1" noAdjustHandles="1" noChangeArrowheads="1" noChangeShapeType="1" noTextEdit="1"/>
              </p:cNvSpPr>
              <p:nvPr/>
            </p:nvSpPr>
            <p:spPr>
              <a:xfrm>
                <a:off x="10129520" y="4962525"/>
                <a:ext cx="32258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9294431" y="2499614"/>
                <a:ext cx="5772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36" name="文本框 35"/>
              <p:cNvSpPr txBox="1">
                <a:spLocks noRot="1" noChangeAspect="1" noMove="1" noResize="1" noEditPoints="1" noAdjustHandles="1" noChangeArrowheads="1" noChangeShapeType="1" noTextEdit="1"/>
              </p:cNvSpPr>
              <p:nvPr/>
            </p:nvSpPr>
            <p:spPr>
              <a:xfrm>
                <a:off x="9294431" y="2499614"/>
                <a:ext cx="577215" cy="368300"/>
              </a:xfrm>
              <a:prstGeom prst="rect">
                <a:avLst/>
              </a:prstGeom>
              <a:blipFill rotWithShape="1">
                <a:blip r:embed="rId6"/>
                <a:stretch>
                  <a:fillRect l="-99" t="-69" r="99" b="69"/>
                </a:stretch>
              </a:blipFill>
            </p:spPr>
            <p:txBody>
              <a:bodyPr/>
              <a:lstStyle/>
              <a:p>
                <a:r>
                  <a:rPr lang="zh-CN" altLang="en-US">
                    <a:noFill/>
                  </a:rPr>
                  <a:t> </a:t>
                </a:r>
              </a:p>
            </p:txBody>
          </p:sp>
        </mc:Fallback>
      </mc:AlternateContent>
      <p:cxnSp>
        <p:nvCxnSpPr>
          <p:cNvPr id="41" name="直接箭头连接符 40"/>
          <p:cNvCxnSpPr/>
          <p:nvPr/>
        </p:nvCxnSpPr>
        <p:spPr>
          <a:xfrm>
            <a:off x="9871710" y="419481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2" name="文本框 41"/>
              <p:cNvSpPr txBox="1"/>
              <p:nvPr/>
            </p:nvSpPr>
            <p:spPr>
              <a:xfrm>
                <a:off x="9454451" y="4584319"/>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42" name="文本框 41"/>
              <p:cNvSpPr txBox="1">
                <a:spLocks noRot="1" noChangeAspect="1" noMove="1" noResize="1" noEditPoints="1" noAdjustHandles="1" noChangeArrowheads="1" noChangeShapeType="1" noTextEdit="1"/>
              </p:cNvSpPr>
              <p:nvPr/>
            </p:nvSpPr>
            <p:spPr>
              <a:xfrm>
                <a:off x="9454451" y="4584319"/>
                <a:ext cx="675005" cy="378460"/>
              </a:xfrm>
              <a:prstGeom prst="rect">
                <a:avLst/>
              </a:prstGeom>
              <a:blipFill rotWithShape="1">
                <a:blip r:embed="rId7"/>
                <a:stretch>
                  <a:fillRect l="-85" t="-67" r="85" b="67"/>
                </a:stretch>
              </a:blipFill>
            </p:spPr>
            <p:txBody>
              <a:bodyPr/>
              <a:lstStyle/>
              <a:p>
                <a:r>
                  <a:rPr lang="zh-CN" altLang="en-US">
                    <a:noFill/>
                  </a:rPr>
                  <a:t> </a:t>
                </a:r>
              </a:p>
            </p:txBody>
          </p:sp>
        </mc:Fallback>
      </mc:AlternateContent>
      <p:cxnSp>
        <p:nvCxnSpPr>
          <p:cNvPr id="68" name="直接箭头连接符 67"/>
          <p:cNvCxnSpPr/>
          <p:nvPr/>
        </p:nvCxnSpPr>
        <p:spPr>
          <a:xfrm flipV="1">
            <a:off x="1276985" y="966470"/>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rot="5400000" flipH="1" flipV="1">
            <a:off x="1627505" y="1542415"/>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flipH="1">
            <a:off x="687388" y="2135823"/>
            <a:ext cx="606425"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H="1" flipV="1">
            <a:off x="806450" y="1123315"/>
            <a:ext cx="470535" cy="10560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72" name="文本框 71"/>
              <p:cNvSpPr txBox="1"/>
              <p:nvPr/>
            </p:nvSpPr>
            <p:spPr>
              <a:xfrm>
                <a:off x="921385" y="1279525"/>
                <a:ext cx="48069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72" name="文本框 71"/>
              <p:cNvSpPr txBox="1">
                <a:spLocks noRot="1" noChangeAspect="1" noMove="1" noResize="1" noEditPoints="1" noAdjustHandles="1" noChangeArrowheads="1" noChangeShapeType="1" noTextEdit="1"/>
              </p:cNvSpPr>
              <p:nvPr/>
            </p:nvSpPr>
            <p:spPr>
              <a:xfrm>
                <a:off x="921385" y="1279525"/>
                <a:ext cx="480695" cy="368300"/>
              </a:xfrm>
              <a:prstGeom prst="rect">
                <a:avLst/>
              </a:prstGeom>
              <a:blipFill rotWithShape="1">
                <a:blip r:embed="rId8"/>
                <a:stretch>
                  <a:fillRect/>
                </a:stretch>
              </a:blipFill>
            </p:spPr>
            <p:txBody>
              <a:bodyPr/>
              <a:lstStyle/>
              <a:p>
                <a:r>
                  <a:rPr lang="zh-CN" altLang="en-US">
                    <a:noFill/>
                  </a:rPr>
                  <a:t> </a:t>
                </a:r>
              </a:p>
            </p:txBody>
          </p:sp>
        </mc:Fallback>
      </mc:AlternateContent>
      <p:cxnSp>
        <p:nvCxnSpPr>
          <p:cNvPr id="73" name="直接箭头连接符 72"/>
          <p:cNvCxnSpPr/>
          <p:nvPr/>
        </p:nvCxnSpPr>
        <p:spPr>
          <a:xfrm flipV="1">
            <a:off x="3843655" y="949325"/>
            <a:ext cx="14605" cy="16878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rot="5400000" flipH="1" flipV="1">
            <a:off x="4191635" y="1525270"/>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nvCxnSpPr>
        <p:spPr>
          <a:xfrm flipH="1">
            <a:off x="3251518" y="2118678"/>
            <a:ext cx="606425"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flipV="1">
            <a:off x="3841115" y="1239520"/>
            <a:ext cx="640715" cy="862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77" name="文本框 76"/>
              <p:cNvSpPr txBox="1"/>
              <p:nvPr/>
            </p:nvSpPr>
            <p:spPr>
              <a:xfrm>
                <a:off x="3983355" y="2135505"/>
                <a:ext cx="36957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77" name="文本框 76"/>
              <p:cNvSpPr txBox="1">
                <a:spLocks noRot="1" noChangeAspect="1" noMove="1" noResize="1" noEditPoints="1" noAdjustHandles="1" noChangeArrowheads="1" noChangeShapeType="1" noTextEdit="1"/>
              </p:cNvSpPr>
              <p:nvPr/>
            </p:nvSpPr>
            <p:spPr>
              <a:xfrm>
                <a:off x="3983355" y="2135505"/>
                <a:ext cx="369570" cy="368300"/>
              </a:xfrm>
              <a:prstGeom prst="rect">
                <a:avLst/>
              </a:prstGeom>
              <a:blipFill rotWithShape="1">
                <a:blip r:embed="rId9"/>
                <a:stretch>
                  <a:fillRect/>
                </a:stretch>
              </a:blipFill>
            </p:spPr>
            <p:txBody>
              <a:bodyPr/>
              <a:lstStyle/>
              <a:p>
                <a:r>
                  <a:rPr lang="zh-CN" altLang="en-US">
                    <a:noFill/>
                  </a:rPr>
                  <a:t> </a:t>
                </a:r>
              </a:p>
            </p:txBody>
          </p:sp>
        </mc:Fallback>
      </mc:AlternateContent>
      <p:sp>
        <p:nvSpPr>
          <p:cNvPr id="78" name="文本框 77"/>
          <p:cNvSpPr txBox="1"/>
          <p:nvPr/>
        </p:nvSpPr>
        <p:spPr>
          <a:xfrm>
            <a:off x="821055" y="2820670"/>
            <a:ext cx="316230" cy="368300"/>
          </a:xfrm>
          <a:prstGeom prst="rect">
            <a:avLst/>
          </a:prstGeom>
          <a:noFill/>
        </p:spPr>
        <p:txBody>
          <a:bodyPr wrap="square" rtlCol="0">
            <a:spAutoFit/>
          </a:bodyPr>
          <a:p>
            <a:r>
              <a:rPr lang="en-US" altLang="zh-CN"/>
              <a:t>z</a:t>
            </a:r>
            <a:endParaRPr lang="en-US" altLang="zh-CN"/>
          </a:p>
        </p:txBody>
      </p:sp>
      <p:sp>
        <p:nvSpPr>
          <p:cNvPr id="79" name="文本框 78"/>
          <p:cNvSpPr txBox="1"/>
          <p:nvPr/>
        </p:nvSpPr>
        <p:spPr>
          <a:xfrm>
            <a:off x="1458595" y="837565"/>
            <a:ext cx="371475" cy="368300"/>
          </a:xfrm>
          <a:prstGeom prst="rect">
            <a:avLst/>
          </a:prstGeom>
          <a:noFill/>
        </p:spPr>
        <p:txBody>
          <a:bodyPr wrap="square" rtlCol="0">
            <a:spAutoFit/>
          </a:bodyPr>
          <a:p>
            <a:r>
              <a:rPr lang="en-US" altLang="zh-CN"/>
              <a:t>y</a:t>
            </a:r>
            <a:endParaRPr lang="en-US" altLang="zh-CN"/>
          </a:p>
        </p:txBody>
      </p:sp>
      <p:sp>
        <p:nvSpPr>
          <p:cNvPr id="80" name="文本框 79"/>
          <p:cNvSpPr txBox="1"/>
          <p:nvPr/>
        </p:nvSpPr>
        <p:spPr>
          <a:xfrm>
            <a:off x="2002790" y="2256155"/>
            <a:ext cx="293370" cy="368300"/>
          </a:xfrm>
          <a:prstGeom prst="rect">
            <a:avLst/>
          </a:prstGeom>
          <a:noFill/>
        </p:spPr>
        <p:txBody>
          <a:bodyPr wrap="square" rtlCol="0">
            <a:spAutoFit/>
          </a:bodyPr>
          <a:p>
            <a:r>
              <a:rPr lang="en-US" altLang="zh-CN"/>
              <a:t>x</a:t>
            </a:r>
            <a:endParaRPr lang="en-US" altLang="zh-CN"/>
          </a:p>
        </p:txBody>
      </p:sp>
      <p:sp>
        <p:nvSpPr>
          <p:cNvPr id="81" name="文本框 80"/>
          <p:cNvSpPr txBox="1"/>
          <p:nvPr/>
        </p:nvSpPr>
        <p:spPr>
          <a:xfrm>
            <a:off x="3376930" y="2820670"/>
            <a:ext cx="316230" cy="368300"/>
          </a:xfrm>
          <a:prstGeom prst="rect">
            <a:avLst/>
          </a:prstGeom>
          <a:noFill/>
        </p:spPr>
        <p:txBody>
          <a:bodyPr wrap="square" rtlCol="0">
            <a:spAutoFit/>
          </a:bodyPr>
          <a:p>
            <a:r>
              <a:rPr lang="en-US" altLang="zh-CN"/>
              <a:t>z</a:t>
            </a:r>
            <a:endParaRPr lang="en-US" altLang="zh-CN"/>
          </a:p>
        </p:txBody>
      </p:sp>
      <p:sp>
        <p:nvSpPr>
          <p:cNvPr id="82" name="文本框 81"/>
          <p:cNvSpPr txBox="1"/>
          <p:nvPr/>
        </p:nvSpPr>
        <p:spPr>
          <a:xfrm>
            <a:off x="4014470" y="837565"/>
            <a:ext cx="371475" cy="368300"/>
          </a:xfrm>
          <a:prstGeom prst="rect">
            <a:avLst/>
          </a:prstGeom>
          <a:noFill/>
        </p:spPr>
        <p:txBody>
          <a:bodyPr wrap="square" rtlCol="0">
            <a:spAutoFit/>
          </a:bodyPr>
          <a:p>
            <a:r>
              <a:rPr lang="en-US" altLang="zh-CN"/>
              <a:t>y</a:t>
            </a:r>
            <a:endParaRPr lang="en-US" altLang="zh-CN"/>
          </a:p>
        </p:txBody>
      </p:sp>
      <p:sp>
        <p:nvSpPr>
          <p:cNvPr id="83" name="文本框 82"/>
          <p:cNvSpPr txBox="1"/>
          <p:nvPr/>
        </p:nvSpPr>
        <p:spPr>
          <a:xfrm>
            <a:off x="4558665" y="2256155"/>
            <a:ext cx="293370" cy="368300"/>
          </a:xfrm>
          <a:prstGeom prst="rect">
            <a:avLst/>
          </a:prstGeom>
          <a:noFill/>
        </p:spPr>
        <p:txBody>
          <a:bodyPr wrap="square" rtlCol="0">
            <a:spAutoFit/>
          </a:bodyPr>
          <a:p>
            <a:r>
              <a:rPr lang="en-US" altLang="zh-CN"/>
              <a:t>x</a:t>
            </a:r>
            <a:endParaRPr lang="en-US" altLang="zh-CN"/>
          </a:p>
        </p:txBody>
      </p:sp>
      <p:sp>
        <p:nvSpPr>
          <p:cNvPr id="84" name="弧形 83"/>
          <p:cNvSpPr/>
          <p:nvPr/>
        </p:nvSpPr>
        <p:spPr>
          <a:xfrm rot="19140000">
            <a:off x="911225" y="1528445"/>
            <a:ext cx="417195" cy="38036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5" name="弧形 84"/>
          <p:cNvSpPr/>
          <p:nvPr/>
        </p:nvSpPr>
        <p:spPr>
          <a:xfrm rot="3540000">
            <a:off x="3279140" y="1763395"/>
            <a:ext cx="754380" cy="70929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86" name="文本框 85"/>
              <p:cNvSpPr txBox="1"/>
              <p:nvPr/>
            </p:nvSpPr>
            <p:spPr>
              <a:xfrm>
                <a:off x="3323590" y="3145155"/>
                <a:ext cx="1675130" cy="406400"/>
              </a:xfrm>
              <a:prstGeom prst="rect">
                <a:avLst/>
              </a:prstGeom>
              <a:noFill/>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oMath>
                </a14:m>
                <a:endParaRPr lang="zh-CN" altLang="en-US"/>
              </a:p>
            </p:txBody>
          </p:sp>
        </mc:Choice>
        <mc:Fallback>
          <p:sp>
            <p:nvSpPr>
              <p:cNvPr id="86" name="文本框 85"/>
              <p:cNvSpPr txBox="1">
                <a:spLocks noRot="1" noChangeAspect="1" noMove="1" noResize="1" noEditPoints="1" noAdjustHandles="1" noChangeArrowheads="1" noChangeShapeType="1" noTextEdit="1"/>
              </p:cNvSpPr>
              <p:nvPr/>
            </p:nvSpPr>
            <p:spPr>
              <a:xfrm>
                <a:off x="3323590" y="3145155"/>
                <a:ext cx="1675130" cy="40640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文本框 86"/>
              <p:cNvSpPr txBox="1"/>
              <p:nvPr/>
            </p:nvSpPr>
            <p:spPr>
              <a:xfrm>
                <a:off x="921385" y="3145155"/>
                <a:ext cx="1323975" cy="406400"/>
              </a:xfrm>
              <a:prstGeom prst="rect">
                <a:avLst/>
              </a:prstGeom>
              <a:noFill/>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endParaRPr lang="zh-CN" altLang="en-US"/>
              </a:p>
            </p:txBody>
          </p:sp>
        </mc:Choice>
        <mc:Fallback>
          <p:sp>
            <p:nvSpPr>
              <p:cNvPr id="87" name="文本框 86"/>
              <p:cNvSpPr txBox="1">
                <a:spLocks noRot="1" noChangeAspect="1" noMove="1" noResize="1" noEditPoints="1" noAdjustHandles="1" noChangeArrowheads="1" noChangeShapeType="1" noTextEdit="1"/>
              </p:cNvSpPr>
              <p:nvPr/>
            </p:nvSpPr>
            <p:spPr>
              <a:xfrm>
                <a:off x="921385" y="3145155"/>
                <a:ext cx="1323975" cy="406400"/>
              </a:xfrm>
              <a:prstGeom prst="rect">
                <a:avLst/>
              </a:prstGeom>
              <a:blipFill rotWithShape="1">
                <a:blip r:embed="rId11"/>
                <a:stretch>
                  <a:fillRect/>
                </a:stretch>
              </a:blipFill>
            </p:spPr>
            <p:txBody>
              <a:bodyPr/>
              <a:lstStyle/>
              <a:p>
                <a:r>
                  <a:rPr lang="zh-CN" altLang="en-US">
                    <a:noFill/>
                  </a:rPr>
                  <a:t> </a:t>
                </a:r>
              </a:p>
            </p:txBody>
          </p:sp>
        </mc:Fallback>
      </mc:AlternateContent>
      <p:cxnSp>
        <p:nvCxnSpPr>
          <p:cNvPr id="88" name="直接箭头连接符 87"/>
          <p:cNvCxnSpPr/>
          <p:nvPr/>
        </p:nvCxnSpPr>
        <p:spPr>
          <a:xfrm flipV="1">
            <a:off x="6401435" y="993140"/>
            <a:ext cx="14605" cy="16878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p:nvPr/>
        </p:nvCxnSpPr>
        <p:spPr>
          <a:xfrm rot="5400000" flipH="1" flipV="1">
            <a:off x="6749415" y="1569085"/>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0" name="直接箭头连接符 89"/>
          <p:cNvCxnSpPr/>
          <p:nvPr/>
        </p:nvCxnSpPr>
        <p:spPr>
          <a:xfrm flipH="1">
            <a:off x="5809298" y="2162493"/>
            <a:ext cx="606425"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p:nvPr/>
        </p:nvCxnSpPr>
        <p:spPr>
          <a:xfrm flipV="1">
            <a:off x="6398895" y="1283335"/>
            <a:ext cx="640715" cy="862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2" name="文本框 91"/>
              <p:cNvSpPr txBox="1"/>
              <p:nvPr/>
            </p:nvSpPr>
            <p:spPr>
              <a:xfrm>
                <a:off x="6670040" y="1767205"/>
                <a:ext cx="36957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92" name="文本框 91"/>
              <p:cNvSpPr txBox="1">
                <a:spLocks noRot="1" noChangeAspect="1" noMove="1" noResize="1" noEditPoints="1" noAdjustHandles="1" noChangeArrowheads="1" noChangeShapeType="1" noTextEdit="1"/>
              </p:cNvSpPr>
              <p:nvPr/>
            </p:nvSpPr>
            <p:spPr>
              <a:xfrm>
                <a:off x="6670040" y="1767205"/>
                <a:ext cx="369570" cy="368300"/>
              </a:xfrm>
              <a:prstGeom prst="rect">
                <a:avLst/>
              </a:prstGeom>
              <a:blipFill rotWithShape="1">
                <a:blip r:embed="rId9"/>
                <a:stretch>
                  <a:fillRect/>
                </a:stretch>
              </a:blipFill>
            </p:spPr>
            <p:txBody>
              <a:bodyPr/>
              <a:lstStyle/>
              <a:p>
                <a:r>
                  <a:rPr lang="zh-CN" altLang="en-US">
                    <a:noFill/>
                  </a:rPr>
                  <a:t> </a:t>
                </a:r>
              </a:p>
            </p:txBody>
          </p:sp>
        </mc:Fallback>
      </mc:AlternateContent>
      <p:sp>
        <p:nvSpPr>
          <p:cNvPr id="93" name="文本框 92"/>
          <p:cNvSpPr txBox="1"/>
          <p:nvPr/>
        </p:nvSpPr>
        <p:spPr>
          <a:xfrm>
            <a:off x="5934710" y="2864485"/>
            <a:ext cx="316230" cy="368300"/>
          </a:xfrm>
          <a:prstGeom prst="rect">
            <a:avLst/>
          </a:prstGeom>
          <a:noFill/>
        </p:spPr>
        <p:txBody>
          <a:bodyPr wrap="square" rtlCol="0">
            <a:spAutoFit/>
          </a:bodyPr>
          <a:p>
            <a:r>
              <a:rPr lang="en-US" altLang="zh-CN"/>
              <a:t>z</a:t>
            </a:r>
            <a:endParaRPr lang="en-US" altLang="zh-CN"/>
          </a:p>
        </p:txBody>
      </p:sp>
      <p:sp>
        <p:nvSpPr>
          <p:cNvPr id="94" name="文本框 93"/>
          <p:cNvSpPr txBox="1"/>
          <p:nvPr/>
        </p:nvSpPr>
        <p:spPr>
          <a:xfrm>
            <a:off x="6572250" y="881380"/>
            <a:ext cx="371475" cy="368300"/>
          </a:xfrm>
          <a:prstGeom prst="rect">
            <a:avLst/>
          </a:prstGeom>
          <a:noFill/>
        </p:spPr>
        <p:txBody>
          <a:bodyPr wrap="square" rtlCol="0">
            <a:spAutoFit/>
          </a:bodyPr>
          <a:p>
            <a:r>
              <a:rPr lang="en-US" altLang="zh-CN"/>
              <a:t>y</a:t>
            </a:r>
            <a:endParaRPr lang="en-US" altLang="zh-CN"/>
          </a:p>
        </p:txBody>
      </p:sp>
      <p:sp>
        <p:nvSpPr>
          <p:cNvPr id="95" name="文本框 94"/>
          <p:cNvSpPr txBox="1"/>
          <p:nvPr/>
        </p:nvSpPr>
        <p:spPr>
          <a:xfrm>
            <a:off x="7116445" y="2299970"/>
            <a:ext cx="293370" cy="368300"/>
          </a:xfrm>
          <a:prstGeom prst="rect">
            <a:avLst/>
          </a:prstGeom>
          <a:noFill/>
        </p:spPr>
        <p:txBody>
          <a:bodyPr wrap="square" rtlCol="0">
            <a:spAutoFit/>
          </a:bodyPr>
          <a:p>
            <a:r>
              <a:rPr lang="en-US" altLang="zh-CN"/>
              <a:t>x</a:t>
            </a:r>
            <a:endParaRPr lang="en-US" altLang="zh-CN"/>
          </a:p>
        </p:txBody>
      </p:sp>
      <p:sp>
        <p:nvSpPr>
          <p:cNvPr id="96" name="弧形 95"/>
          <p:cNvSpPr/>
          <p:nvPr/>
        </p:nvSpPr>
        <p:spPr>
          <a:xfrm rot="3300000">
            <a:off x="5939155" y="1769745"/>
            <a:ext cx="754380" cy="709295"/>
          </a:xfrm>
          <a:prstGeom prst="arc">
            <a:avLst>
              <a:gd name="adj1" fmla="val 16200000"/>
              <a:gd name="adj2" fmla="val 18739661"/>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97" name="文本框 96"/>
              <p:cNvSpPr txBox="1"/>
              <p:nvPr/>
            </p:nvSpPr>
            <p:spPr>
              <a:xfrm>
                <a:off x="5881370" y="3188970"/>
                <a:ext cx="1675130" cy="406400"/>
              </a:xfrm>
              <a:prstGeom prst="rect">
                <a:avLst/>
              </a:prstGeom>
              <a:noFill/>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𝜋</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oMath>
                </a14:m>
                <a:endParaRPr lang="zh-CN" altLang="en-US"/>
              </a:p>
            </p:txBody>
          </p:sp>
        </mc:Choice>
        <mc:Fallback>
          <p:sp>
            <p:nvSpPr>
              <p:cNvPr id="97" name="文本框 96"/>
              <p:cNvSpPr txBox="1">
                <a:spLocks noRot="1" noChangeAspect="1" noMove="1" noResize="1" noEditPoints="1" noAdjustHandles="1" noChangeArrowheads="1" noChangeShapeType="1" noTextEdit="1"/>
              </p:cNvSpPr>
              <p:nvPr/>
            </p:nvSpPr>
            <p:spPr>
              <a:xfrm>
                <a:off x="5881370" y="3188970"/>
                <a:ext cx="1675130" cy="406400"/>
              </a:xfrm>
              <a:prstGeom prst="rect">
                <a:avLst/>
              </a:prstGeom>
              <a:blipFill rotWithShape="1">
                <a:blip r:embed="rId12"/>
                <a:stretch>
                  <a:fillRect b="-7344"/>
                </a:stretch>
              </a:blipFill>
            </p:spPr>
            <p:txBody>
              <a:bodyPr/>
              <a:lstStyle/>
              <a:p>
                <a:r>
                  <a:rPr lang="zh-CN" altLang="en-US">
                    <a:noFill/>
                  </a:rPr>
                  <a:t> </a:t>
                </a:r>
              </a:p>
            </p:txBody>
          </p:sp>
        </mc:Fallback>
      </mc:AlternateContent>
      <p:cxnSp>
        <p:nvCxnSpPr>
          <p:cNvPr id="118" name="直接箭头连接符 117"/>
          <p:cNvCxnSpPr/>
          <p:nvPr/>
        </p:nvCxnSpPr>
        <p:spPr>
          <a:xfrm flipV="1">
            <a:off x="1207770" y="3688080"/>
            <a:ext cx="14605" cy="16878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9" name="直接箭头连接符 118"/>
          <p:cNvCxnSpPr/>
          <p:nvPr/>
        </p:nvCxnSpPr>
        <p:spPr>
          <a:xfrm rot="5400000" flipH="1" flipV="1">
            <a:off x="1555750" y="4264025"/>
            <a:ext cx="17145" cy="11696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0" name="直接箭头连接符 119"/>
          <p:cNvCxnSpPr/>
          <p:nvPr/>
        </p:nvCxnSpPr>
        <p:spPr>
          <a:xfrm flipH="1">
            <a:off x="615633" y="4857433"/>
            <a:ext cx="606425" cy="6464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1" name="直接箭头连接符 120"/>
          <p:cNvCxnSpPr/>
          <p:nvPr/>
        </p:nvCxnSpPr>
        <p:spPr>
          <a:xfrm>
            <a:off x="1205230" y="4840605"/>
            <a:ext cx="589915" cy="5492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22" name="文本框 121"/>
              <p:cNvSpPr txBox="1"/>
              <p:nvPr/>
            </p:nvSpPr>
            <p:spPr>
              <a:xfrm>
                <a:off x="1460500" y="4857750"/>
                <a:ext cx="36957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122" name="文本框 121"/>
              <p:cNvSpPr txBox="1">
                <a:spLocks noRot="1" noChangeAspect="1" noMove="1" noResize="1" noEditPoints="1" noAdjustHandles="1" noChangeArrowheads="1" noChangeShapeType="1" noTextEdit="1"/>
              </p:cNvSpPr>
              <p:nvPr/>
            </p:nvSpPr>
            <p:spPr>
              <a:xfrm>
                <a:off x="1460500" y="4857750"/>
                <a:ext cx="369570" cy="368300"/>
              </a:xfrm>
              <a:prstGeom prst="rect">
                <a:avLst/>
              </a:prstGeom>
              <a:blipFill rotWithShape="1">
                <a:blip r:embed="rId9"/>
                <a:stretch>
                  <a:fillRect/>
                </a:stretch>
              </a:blipFill>
            </p:spPr>
            <p:txBody>
              <a:bodyPr/>
              <a:lstStyle/>
              <a:p>
                <a:r>
                  <a:rPr lang="zh-CN" altLang="en-US">
                    <a:noFill/>
                  </a:rPr>
                  <a:t> </a:t>
                </a:r>
              </a:p>
            </p:txBody>
          </p:sp>
        </mc:Fallback>
      </mc:AlternateContent>
      <p:sp>
        <p:nvSpPr>
          <p:cNvPr id="123" name="文本框 122"/>
          <p:cNvSpPr txBox="1"/>
          <p:nvPr/>
        </p:nvSpPr>
        <p:spPr>
          <a:xfrm>
            <a:off x="741045" y="5559425"/>
            <a:ext cx="316230" cy="368300"/>
          </a:xfrm>
          <a:prstGeom prst="rect">
            <a:avLst/>
          </a:prstGeom>
          <a:noFill/>
        </p:spPr>
        <p:txBody>
          <a:bodyPr wrap="square" rtlCol="0">
            <a:spAutoFit/>
          </a:bodyPr>
          <a:p>
            <a:r>
              <a:rPr lang="en-US" altLang="zh-CN"/>
              <a:t>z</a:t>
            </a:r>
            <a:endParaRPr lang="en-US" altLang="zh-CN"/>
          </a:p>
        </p:txBody>
      </p:sp>
      <p:sp>
        <p:nvSpPr>
          <p:cNvPr id="124" name="文本框 123"/>
          <p:cNvSpPr txBox="1"/>
          <p:nvPr/>
        </p:nvSpPr>
        <p:spPr>
          <a:xfrm>
            <a:off x="1378585" y="3576320"/>
            <a:ext cx="371475" cy="368300"/>
          </a:xfrm>
          <a:prstGeom prst="rect">
            <a:avLst/>
          </a:prstGeom>
          <a:noFill/>
        </p:spPr>
        <p:txBody>
          <a:bodyPr wrap="square" rtlCol="0">
            <a:spAutoFit/>
          </a:bodyPr>
          <a:p>
            <a:r>
              <a:rPr lang="en-US" altLang="zh-CN"/>
              <a:t>y</a:t>
            </a:r>
            <a:endParaRPr lang="en-US" altLang="zh-CN"/>
          </a:p>
        </p:txBody>
      </p:sp>
      <p:sp>
        <p:nvSpPr>
          <p:cNvPr id="125" name="文本框 124"/>
          <p:cNvSpPr txBox="1"/>
          <p:nvPr/>
        </p:nvSpPr>
        <p:spPr>
          <a:xfrm>
            <a:off x="1922780" y="4994910"/>
            <a:ext cx="293370" cy="368300"/>
          </a:xfrm>
          <a:prstGeom prst="rect">
            <a:avLst/>
          </a:prstGeom>
          <a:noFill/>
        </p:spPr>
        <p:txBody>
          <a:bodyPr wrap="square" rtlCol="0">
            <a:spAutoFit/>
          </a:bodyPr>
          <a:p>
            <a:r>
              <a:rPr lang="en-US" altLang="zh-CN"/>
              <a:t>x</a:t>
            </a:r>
            <a:endParaRPr lang="en-US" altLang="zh-CN"/>
          </a:p>
        </p:txBody>
      </p:sp>
      <mc:AlternateContent xmlns:mc="http://schemas.openxmlformats.org/markup-compatibility/2006">
        <mc:Choice xmlns:a14="http://schemas.microsoft.com/office/drawing/2010/main" Requires="a14">
          <p:sp>
            <p:nvSpPr>
              <p:cNvPr id="127" name="文本框 126"/>
              <p:cNvSpPr txBox="1"/>
              <p:nvPr/>
            </p:nvSpPr>
            <p:spPr>
              <a:xfrm>
                <a:off x="687705" y="5883910"/>
                <a:ext cx="1675130" cy="406400"/>
              </a:xfrm>
              <a:prstGeom prst="rect">
                <a:avLst/>
              </a:prstGeom>
              <a:noFill/>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endParaRPr lang="zh-CN" altLang="en-US"/>
              </a:p>
            </p:txBody>
          </p:sp>
        </mc:Choice>
        <mc:Fallback>
          <p:sp>
            <p:nvSpPr>
              <p:cNvPr id="127" name="文本框 126"/>
              <p:cNvSpPr txBox="1">
                <a:spLocks noRot="1" noChangeAspect="1" noMove="1" noResize="1" noEditPoints="1" noAdjustHandles="1" noChangeArrowheads="1" noChangeShapeType="1" noTextEdit="1"/>
              </p:cNvSpPr>
              <p:nvPr/>
            </p:nvSpPr>
            <p:spPr>
              <a:xfrm>
                <a:off x="687705" y="5883910"/>
                <a:ext cx="1675130" cy="406400"/>
              </a:xfrm>
              <a:prstGeom prst="rect">
                <a:avLst/>
              </a:prstGeom>
              <a:blipFill rotWithShape="1">
                <a:blip r:embed="rId13"/>
                <a:stretch>
                  <a:fillRect/>
                </a:stretch>
              </a:blipFill>
            </p:spPr>
            <p:txBody>
              <a:bodyPr/>
              <a:lstStyle/>
              <a:p>
                <a:r>
                  <a:rPr lang="zh-CN" altLang="en-US">
                    <a:noFill/>
                  </a:rPr>
                  <a:t> </a:t>
                </a:r>
              </a:p>
            </p:txBody>
          </p:sp>
        </mc:Fallback>
      </mc:AlternateContent>
      <p:sp>
        <p:nvSpPr>
          <p:cNvPr id="129" name="圆角右箭头 128"/>
          <p:cNvSpPr/>
          <p:nvPr/>
        </p:nvSpPr>
        <p:spPr>
          <a:xfrm>
            <a:off x="10055860" y="5483225"/>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130" name="直接连接符 129"/>
          <p:cNvCxnSpPr>
            <a:stCxn id="7" idx="0"/>
            <a:endCxn id="7" idx="2"/>
          </p:cNvCxnSpPr>
          <p:nvPr/>
        </p:nvCxnSpPr>
        <p:spPr>
          <a:xfrm flipH="1">
            <a:off x="9435465" y="2108835"/>
            <a:ext cx="708660" cy="939800"/>
          </a:xfrm>
          <a:prstGeom prst="line">
            <a:avLst/>
          </a:prstGeom>
        </p:spPr>
        <p:style>
          <a:lnRef idx="2">
            <a:schemeClr val="accent1"/>
          </a:lnRef>
          <a:fillRef idx="0">
            <a:srgbClr val="FFFFFF"/>
          </a:fillRef>
          <a:effectRef idx="0">
            <a:srgbClr val="FFFFFF"/>
          </a:effectRef>
          <a:fontRef idx="minor">
            <a:schemeClr val="tx1"/>
          </a:fontRef>
        </p:style>
      </p:cxnSp>
      <p:cxnSp>
        <p:nvCxnSpPr>
          <p:cNvPr id="131" name="直接连接符 130"/>
          <p:cNvCxnSpPr>
            <a:stCxn id="7" idx="1"/>
            <a:endCxn id="7" idx="3"/>
          </p:cNvCxnSpPr>
          <p:nvPr/>
        </p:nvCxnSpPr>
        <p:spPr>
          <a:xfrm>
            <a:off x="9403080" y="2287270"/>
            <a:ext cx="773430" cy="58293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矩形 4"/>
          <p:cNvSpPr/>
          <p:nvPr/>
        </p:nvSpPr>
        <p:spPr>
          <a:xfrm rot="19200000">
            <a:off x="1449705" y="1705610"/>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41275" y="446024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flipV="1">
            <a:off x="589915" y="2531110"/>
            <a:ext cx="1539875" cy="24815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流程图: 或者 8"/>
          <p:cNvSpPr/>
          <p:nvPr/>
        </p:nvSpPr>
        <p:spPr>
          <a:xfrm>
            <a:off x="1753870" y="211455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流程图: 或者 9"/>
          <p:cNvSpPr/>
          <p:nvPr/>
        </p:nvSpPr>
        <p:spPr>
          <a:xfrm>
            <a:off x="1184275" y="360870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流程图: 或者 10"/>
          <p:cNvSpPr/>
          <p:nvPr/>
        </p:nvSpPr>
        <p:spPr>
          <a:xfrm>
            <a:off x="401320" y="482028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p:nvPr/>
        </p:nvCxnSpPr>
        <p:spPr>
          <a:xfrm flipV="1">
            <a:off x="574675" y="383222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rot="5400000" flipV="1">
            <a:off x="1146810" y="443166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rot="5400000" flipV="1">
            <a:off x="1146810" y="495935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V="1">
            <a:off x="2136140" y="137795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rot="5400000" flipV="1">
            <a:off x="2708275" y="197739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1184275" y="422465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1184275" y="422465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1617980" y="324802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1617980" y="3248025"/>
                <a:ext cx="495935"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1727771" y="5360289"/>
                <a:ext cx="676910" cy="352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1727771" y="5360289"/>
                <a:ext cx="676910" cy="352425"/>
              </a:xfrm>
              <a:prstGeom prst="rect">
                <a:avLst/>
              </a:prstGeom>
              <a:blipFill rotWithShape="1">
                <a:blip r:embed="rId3"/>
                <a:stretch>
                  <a:fillRect l="-84" t="-72" r="84" b="72"/>
                </a:stretch>
              </a:blipFill>
            </p:spPr>
            <p:txBody>
              <a:bodyPr/>
              <a:lstStyle/>
              <a:p>
                <a:r>
                  <a:rPr lang="zh-CN" altLang="en-US">
                    <a:noFill/>
                  </a:rPr>
                  <a:t> </a:t>
                </a:r>
              </a:p>
            </p:txBody>
          </p:sp>
        </mc:Fallback>
      </mc:AlternateContent>
      <p:sp>
        <p:nvSpPr>
          <p:cNvPr id="24" name="文本框 23"/>
          <p:cNvSpPr txBox="1"/>
          <p:nvPr/>
        </p:nvSpPr>
        <p:spPr>
          <a:xfrm>
            <a:off x="1727771" y="4820539"/>
            <a:ext cx="330200" cy="368300"/>
          </a:xfrm>
          <a:prstGeom prst="rect">
            <a:avLst/>
          </a:prstGeom>
          <a:noFill/>
        </p:spPr>
        <p:txBody>
          <a:bodyPr wrap="none" rtlCol="0" anchor="t">
            <a:spAutoFit/>
          </a:bodyPr>
          <a:p>
            <a:pPr algn="l"/>
            <a:r>
              <a:rPr lang="en-US" altLang="zh-CN"/>
              <a:t>N</a:t>
            </a:r>
            <a:endParaRPr lang="en-US" altLang="zh-CN"/>
          </a:p>
        </p:txBody>
      </p:sp>
      <p:sp>
        <p:nvSpPr>
          <p:cNvPr id="25" name="文本框 24"/>
          <p:cNvSpPr txBox="1"/>
          <p:nvPr/>
        </p:nvSpPr>
        <p:spPr>
          <a:xfrm>
            <a:off x="401256" y="346417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26" name="文本框 25"/>
              <p:cNvSpPr txBox="1"/>
              <p:nvPr/>
            </p:nvSpPr>
            <p:spPr>
              <a:xfrm>
                <a:off x="3258121" y="2474849"/>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3258121" y="2474849"/>
                <a:ext cx="548640" cy="368300"/>
              </a:xfrm>
              <a:prstGeom prst="rect">
                <a:avLst/>
              </a:prstGeom>
              <a:blipFill rotWithShape="1">
                <a:blip r:embed="rId4"/>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1856041" y="1043559"/>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1856041" y="1043559"/>
                <a:ext cx="562610" cy="368300"/>
              </a:xfrm>
              <a:prstGeom prst="rect">
                <a:avLst/>
              </a:prstGeom>
              <a:blipFill rotWithShape="1">
                <a:blip r:embed="rId5"/>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589915" y="411670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589915" y="4116705"/>
                <a:ext cx="32258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2129726" y="2295144"/>
                <a:ext cx="5772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2129726" y="2295144"/>
                <a:ext cx="577215" cy="368300"/>
              </a:xfrm>
              <a:prstGeom prst="rect">
                <a:avLst/>
              </a:prstGeom>
              <a:blipFill rotWithShape="1">
                <a:blip r:embed="rId7"/>
                <a:stretch>
                  <a:fillRect l="-99" t="-69" r="99" b="69"/>
                </a:stretch>
              </a:blipFill>
            </p:spPr>
            <p:txBody>
              <a:bodyPr/>
              <a:lstStyle/>
              <a:p>
                <a:r>
                  <a:rPr lang="zh-CN" altLang="en-US">
                    <a:noFill/>
                  </a:rPr>
                  <a:t> </a:t>
                </a:r>
              </a:p>
            </p:txBody>
          </p:sp>
        </mc:Fallback>
      </mc:AlternateContent>
      <p:cxnSp>
        <p:nvCxnSpPr>
          <p:cNvPr id="30" name="直接连接符 29"/>
          <p:cNvCxnSpPr>
            <a:endCxn id="5" idx="2"/>
          </p:cNvCxnSpPr>
          <p:nvPr/>
        </p:nvCxnSpPr>
        <p:spPr>
          <a:xfrm>
            <a:off x="1920240" y="2294890"/>
            <a:ext cx="391795" cy="450215"/>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31" name="直接连接符 30"/>
          <p:cNvCxnSpPr>
            <a:cxnSpLocks noChangeAspect="1"/>
          </p:cNvCxnSpPr>
          <p:nvPr/>
        </p:nvCxnSpPr>
        <p:spPr>
          <a:xfrm rot="5400000">
            <a:off x="1800674" y="2169436"/>
            <a:ext cx="626573" cy="720000"/>
          </a:xfrm>
          <a:prstGeom prst="line">
            <a:avLst/>
          </a:prstGeom>
          <a:ln w="12700" cap="flat" cmpd="sng" algn="ctr">
            <a:solidFill>
              <a:srgbClr val="FF0000"/>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2" name="文本框 31"/>
              <p:cNvSpPr txBox="1"/>
              <p:nvPr/>
            </p:nvSpPr>
            <p:spPr>
              <a:xfrm>
                <a:off x="1920240" y="2561590"/>
                <a:ext cx="43434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𝛼</m:t>
                      </m:r>
                    </m:oMath>
                  </m:oMathPara>
                </a14:m>
                <a:endParaRPr lang="zh-CN" altLang="en-US"/>
              </a:p>
            </p:txBody>
          </p:sp>
        </mc:Choice>
        <mc:Fallback>
          <p:sp>
            <p:nvSpPr>
              <p:cNvPr id="32" name="文本框 31"/>
              <p:cNvSpPr txBox="1">
                <a:spLocks noRot="1" noChangeAspect="1" noMove="1" noResize="1" noEditPoints="1" noAdjustHandles="1" noChangeArrowheads="1" noChangeShapeType="1" noTextEdit="1"/>
              </p:cNvSpPr>
              <p:nvPr/>
            </p:nvSpPr>
            <p:spPr>
              <a:xfrm>
                <a:off x="1920240" y="2561590"/>
                <a:ext cx="434340"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1617980" y="2365375"/>
                <a:ext cx="3606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1617980" y="2365375"/>
                <a:ext cx="360680" cy="368300"/>
              </a:xfrm>
              <a:prstGeom prst="rect">
                <a:avLst/>
              </a:prstGeom>
              <a:blipFill rotWithShape="1">
                <a:blip r:embed="rId9"/>
                <a:stretch>
                  <a:fillRect/>
                </a:stretch>
              </a:blipFill>
            </p:spPr>
            <p:txBody>
              <a:bodyPr/>
              <a:lstStyle/>
              <a:p>
                <a:r>
                  <a:rPr lang="zh-CN" altLang="en-US">
                    <a:noFill/>
                  </a:rPr>
                  <a:t> </a:t>
                </a:r>
              </a:p>
            </p:txBody>
          </p:sp>
        </mc:Fallback>
      </mc:AlternateContent>
      <p:sp>
        <p:nvSpPr>
          <p:cNvPr id="35" name="文本框 34"/>
          <p:cNvSpPr txBox="1"/>
          <p:nvPr/>
        </p:nvSpPr>
        <p:spPr>
          <a:xfrm>
            <a:off x="318135" y="5163185"/>
            <a:ext cx="384175" cy="368300"/>
          </a:xfrm>
          <a:prstGeom prst="rect">
            <a:avLst/>
          </a:prstGeom>
          <a:noFill/>
        </p:spPr>
        <p:txBody>
          <a:bodyPr wrap="square" rtlCol="0">
            <a:spAutoFit/>
          </a:bodyPr>
          <a:p>
            <a:r>
              <a:rPr lang="en-US" altLang="zh-CN"/>
              <a:t>R</a:t>
            </a:r>
            <a:endParaRPr lang="en-US" altLang="zh-CN"/>
          </a:p>
        </p:txBody>
      </p:sp>
      <p:sp>
        <p:nvSpPr>
          <p:cNvPr id="8" name="矩形 7"/>
          <p:cNvSpPr/>
          <p:nvPr/>
        </p:nvSpPr>
        <p:spPr>
          <a:xfrm rot="2220000">
            <a:off x="4335780" y="158432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4840605" y="489077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5" name="直接连接符 14"/>
          <p:cNvCxnSpPr/>
          <p:nvPr/>
        </p:nvCxnSpPr>
        <p:spPr>
          <a:xfrm flipH="1" flipV="1">
            <a:off x="4532630" y="2586990"/>
            <a:ext cx="856615" cy="28562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7" name="流程图: 或者 16"/>
          <p:cNvSpPr/>
          <p:nvPr/>
        </p:nvSpPr>
        <p:spPr>
          <a:xfrm>
            <a:off x="4641850" y="196469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流程图: 或者 20"/>
          <p:cNvSpPr/>
          <p:nvPr/>
        </p:nvSpPr>
        <p:spPr>
          <a:xfrm>
            <a:off x="4725670" y="366395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流程图: 或者 33"/>
          <p:cNvSpPr/>
          <p:nvPr/>
        </p:nvSpPr>
        <p:spPr>
          <a:xfrm>
            <a:off x="5200650" y="525081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6" name="直接箭头连接符 35"/>
          <p:cNvCxnSpPr/>
          <p:nvPr/>
        </p:nvCxnSpPr>
        <p:spPr>
          <a:xfrm flipV="1">
            <a:off x="5374005" y="42627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rot="5400000" flipV="1">
            <a:off x="5946140" y="486219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nvCxnSpPr>
        <p:spPr>
          <a:xfrm flipV="1">
            <a:off x="4519295" y="140906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rot="5400000" flipV="1">
            <a:off x="5091430" y="200850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0" name="文本框 39"/>
              <p:cNvSpPr txBox="1"/>
              <p:nvPr/>
            </p:nvSpPr>
            <p:spPr>
              <a:xfrm>
                <a:off x="4279265" y="4434840"/>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4279265" y="4434840"/>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081780" y="302323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4081780" y="302323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42" name="文本框 41"/>
          <p:cNvSpPr txBox="1"/>
          <p:nvPr/>
        </p:nvSpPr>
        <p:spPr>
          <a:xfrm>
            <a:off x="6527101" y="5251069"/>
            <a:ext cx="330200" cy="368300"/>
          </a:xfrm>
          <a:prstGeom prst="rect">
            <a:avLst/>
          </a:prstGeom>
          <a:noFill/>
        </p:spPr>
        <p:txBody>
          <a:bodyPr wrap="none" rtlCol="0" anchor="t">
            <a:spAutoFit/>
          </a:bodyPr>
          <a:p>
            <a:pPr algn="l"/>
            <a:r>
              <a:rPr lang="en-US" altLang="zh-CN"/>
              <a:t>N</a:t>
            </a:r>
            <a:endParaRPr lang="en-US" altLang="zh-CN"/>
          </a:p>
        </p:txBody>
      </p:sp>
      <p:sp>
        <p:nvSpPr>
          <p:cNvPr id="43" name="文本框 42"/>
          <p:cNvSpPr txBox="1"/>
          <p:nvPr/>
        </p:nvSpPr>
        <p:spPr>
          <a:xfrm>
            <a:off x="5200586" y="389470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44" name="文本框 43"/>
              <p:cNvSpPr txBox="1"/>
              <p:nvPr/>
            </p:nvSpPr>
            <p:spPr>
              <a:xfrm>
                <a:off x="5641276" y="250596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44" name="文本框 43"/>
              <p:cNvSpPr txBox="1">
                <a:spLocks noRot="1" noChangeAspect="1" noMove="1" noResize="1" noEditPoints="1" noAdjustHandles="1" noChangeArrowheads="1" noChangeShapeType="1" noTextEdit="1"/>
              </p:cNvSpPr>
              <p:nvPr/>
            </p:nvSpPr>
            <p:spPr>
              <a:xfrm>
                <a:off x="5641276" y="2505964"/>
                <a:ext cx="548640" cy="368300"/>
              </a:xfrm>
              <a:prstGeom prst="rect">
                <a:avLst/>
              </a:prstGeom>
              <a:blipFill rotWithShape="1">
                <a:blip r:embed="rId4"/>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4239196" y="107467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45" name="文本框 44"/>
              <p:cNvSpPr txBox="1">
                <a:spLocks noRot="1" noChangeAspect="1" noMove="1" noResize="1" noEditPoints="1" noAdjustHandles="1" noChangeArrowheads="1" noChangeShapeType="1" noTextEdit="1"/>
              </p:cNvSpPr>
              <p:nvPr/>
            </p:nvSpPr>
            <p:spPr>
              <a:xfrm>
                <a:off x="4239196" y="1074674"/>
                <a:ext cx="562610" cy="368300"/>
              </a:xfrm>
              <a:prstGeom prst="rect">
                <a:avLst/>
              </a:prstGeom>
              <a:blipFill rotWithShape="1">
                <a:blip r:embed="rId5"/>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p:cNvSpPr txBox="1"/>
              <p:nvPr/>
            </p:nvSpPr>
            <p:spPr>
              <a:xfrm>
                <a:off x="5159375" y="455676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46" name="文本框 45"/>
              <p:cNvSpPr txBox="1">
                <a:spLocks noRot="1" noChangeAspect="1" noMove="1" noResize="1" noEditPoints="1" noAdjustHandles="1" noChangeArrowheads="1" noChangeShapeType="1" noTextEdit="1"/>
              </p:cNvSpPr>
              <p:nvPr/>
            </p:nvSpPr>
            <p:spPr>
              <a:xfrm>
                <a:off x="5159375" y="4556760"/>
                <a:ext cx="32258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46"/>
              <p:cNvSpPr txBox="1"/>
              <p:nvPr/>
            </p:nvSpPr>
            <p:spPr>
              <a:xfrm>
                <a:off x="4324286" y="2093849"/>
                <a:ext cx="5772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47" name="文本框 46"/>
              <p:cNvSpPr txBox="1">
                <a:spLocks noRot="1" noChangeAspect="1" noMove="1" noResize="1" noEditPoints="1" noAdjustHandles="1" noChangeArrowheads="1" noChangeShapeType="1" noTextEdit="1"/>
              </p:cNvSpPr>
              <p:nvPr/>
            </p:nvSpPr>
            <p:spPr>
              <a:xfrm>
                <a:off x="4324286" y="2093849"/>
                <a:ext cx="577215" cy="368300"/>
              </a:xfrm>
              <a:prstGeom prst="rect">
                <a:avLst/>
              </a:prstGeom>
              <a:blipFill rotWithShape="1">
                <a:blip r:embed="rId7"/>
                <a:stretch>
                  <a:fillRect l="-99" t="-69" r="99" b="69"/>
                </a:stretch>
              </a:blipFill>
            </p:spPr>
            <p:txBody>
              <a:bodyPr/>
              <a:lstStyle/>
              <a:p>
                <a:r>
                  <a:rPr lang="zh-CN" altLang="en-US">
                    <a:noFill/>
                  </a:rPr>
                  <a:t> </a:t>
                </a:r>
              </a:p>
            </p:txBody>
          </p:sp>
        </mc:Fallback>
      </mc:AlternateContent>
      <p:cxnSp>
        <p:nvCxnSpPr>
          <p:cNvPr id="48" name="直接箭头连接符 47"/>
          <p:cNvCxnSpPr/>
          <p:nvPr/>
        </p:nvCxnSpPr>
        <p:spPr>
          <a:xfrm>
            <a:off x="4901565" y="3789045"/>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9" name="文本框 48"/>
              <p:cNvSpPr txBox="1"/>
              <p:nvPr/>
            </p:nvSpPr>
            <p:spPr>
              <a:xfrm>
                <a:off x="4484306" y="4178554"/>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49" name="文本框 48"/>
              <p:cNvSpPr txBox="1">
                <a:spLocks noRot="1" noChangeAspect="1" noMove="1" noResize="1" noEditPoints="1" noAdjustHandles="1" noChangeArrowheads="1" noChangeShapeType="1" noTextEdit="1"/>
              </p:cNvSpPr>
              <p:nvPr/>
            </p:nvSpPr>
            <p:spPr>
              <a:xfrm>
                <a:off x="4484306" y="4178554"/>
                <a:ext cx="675005" cy="378460"/>
              </a:xfrm>
              <a:prstGeom prst="rect">
                <a:avLst/>
              </a:prstGeom>
              <a:blipFill rotWithShape="1">
                <a:blip r:embed="rId10"/>
                <a:stretch>
                  <a:fillRect l="-85" t="-67" r="85" b="67"/>
                </a:stretch>
              </a:blipFill>
            </p:spPr>
            <p:txBody>
              <a:bodyPr/>
              <a:lstStyle/>
              <a:p>
                <a:r>
                  <a:rPr lang="zh-CN" altLang="en-US">
                    <a:noFill/>
                  </a:rPr>
                  <a:t> </a:t>
                </a:r>
              </a:p>
            </p:txBody>
          </p:sp>
        </mc:Fallback>
      </mc:AlternateContent>
      <p:sp>
        <p:nvSpPr>
          <p:cNvPr id="129" name="圆角右箭头 128"/>
          <p:cNvSpPr/>
          <p:nvPr/>
        </p:nvSpPr>
        <p:spPr>
          <a:xfrm>
            <a:off x="5085715" y="507746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130" name="直接连接符 129"/>
          <p:cNvCxnSpPr>
            <a:stCxn id="8" idx="0"/>
            <a:endCxn id="8" idx="2"/>
          </p:cNvCxnSpPr>
          <p:nvPr/>
        </p:nvCxnSpPr>
        <p:spPr>
          <a:xfrm flipH="1">
            <a:off x="4465320" y="1703070"/>
            <a:ext cx="708660" cy="939800"/>
          </a:xfrm>
          <a:prstGeom prst="line">
            <a:avLst/>
          </a:prstGeom>
        </p:spPr>
        <p:style>
          <a:lnRef idx="2">
            <a:schemeClr val="accent1"/>
          </a:lnRef>
          <a:fillRef idx="0">
            <a:srgbClr val="FFFFFF"/>
          </a:fillRef>
          <a:effectRef idx="0">
            <a:srgbClr val="FFFFFF"/>
          </a:effectRef>
          <a:fontRef idx="minor">
            <a:schemeClr val="tx1"/>
          </a:fontRef>
        </p:style>
      </p:cxnSp>
      <p:cxnSp>
        <p:nvCxnSpPr>
          <p:cNvPr id="131" name="直接连接符 130"/>
          <p:cNvCxnSpPr>
            <a:stCxn id="8" idx="1"/>
            <a:endCxn id="8" idx="3"/>
          </p:cNvCxnSpPr>
          <p:nvPr/>
        </p:nvCxnSpPr>
        <p:spPr>
          <a:xfrm>
            <a:off x="4432935" y="1881505"/>
            <a:ext cx="773430" cy="582930"/>
          </a:xfrm>
          <a:prstGeom prst="line">
            <a:avLst/>
          </a:prstGeom>
        </p:spPr>
        <p:style>
          <a:lnRef idx="2">
            <a:schemeClr val="accent1"/>
          </a:lnRef>
          <a:fillRef idx="0">
            <a:srgbClr val="FFFFFF"/>
          </a:fillRef>
          <a:effectRef idx="0">
            <a:srgbClr val="FFFFFF"/>
          </a:effectRef>
          <a:fontRef idx="minor">
            <a:schemeClr val="tx1"/>
          </a:fontRef>
        </p:style>
      </p:cxnSp>
      <p:sp>
        <p:nvSpPr>
          <p:cNvPr id="50" name="矩形 49"/>
          <p:cNvSpPr/>
          <p:nvPr/>
        </p:nvSpPr>
        <p:spPr>
          <a:xfrm rot="19140000">
            <a:off x="6826250" y="167322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椭圆 50"/>
          <p:cNvSpPr/>
          <p:nvPr/>
        </p:nvSpPr>
        <p:spPr>
          <a:xfrm>
            <a:off x="7900670" y="489077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2" name="直接连接符 51"/>
          <p:cNvCxnSpPr/>
          <p:nvPr/>
        </p:nvCxnSpPr>
        <p:spPr>
          <a:xfrm flipH="1" flipV="1">
            <a:off x="7592695" y="2586990"/>
            <a:ext cx="856615" cy="28562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53" name="流程图: 或者 52"/>
          <p:cNvSpPr/>
          <p:nvPr/>
        </p:nvSpPr>
        <p:spPr>
          <a:xfrm>
            <a:off x="7129780" y="208851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流程图: 或者 53"/>
          <p:cNvSpPr/>
          <p:nvPr/>
        </p:nvSpPr>
        <p:spPr>
          <a:xfrm>
            <a:off x="7785735" y="366395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流程图: 或者 54"/>
          <p:cNvSpPr/>
          <p:nvPr/>
        </p:nvSpPr>
        <p:spPr>
          <a:xfrm>
            <a:off x="8260715" y="525081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6" name="直接箭头连接符 55"/>
          <p:cNvCxnSpPr/>
          <p:nvPr/>
        </p:nvCxnSpPr>
        <p:spPr>
          <a:xfrm flipV="1">
            <a:off x="8434070" y="42627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nvCxnSpPr>
        <p:spPr>
          <a:xfrm rot="5400000" flipV="1">
            <a:off x="9006205" y="486219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V="1">
            <a:off x="7579360" y="140906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9" name="直接箭头连接符 58"/>
          <p:cNvCxnSpPr/>
          <p:nvPr/>
        </p:nvCxnSpPr>
        <p:spPr>
          <a:xfrm rot="5400000" flipV="1">
            <a:off x="8151495" y="200850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60" name="文本框 59"/>
              <p:cNvSpPr txBox="1"/>
              <p:nvPr/>
            </p:nvSpPr>
            <p:spPr>
              <a:xfrm>
                <a:off x="7339330" y="4434840"/>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60" name="文本框 59"/>
              <p:cNvSpPr txBox="1">
                <a:spLocks noRot="1" noChangeAspect="1" noMove="1" noResize="1" noEditPoints="1" noAdjustHandles="1" noChangeArrowheads="1" noChangeShapeType="1" noTextEdit="1"/>
              </p:cNvSpPr>
              <p:nvPr/>
            </p:nvSpPr>
            <p:spPr>
              <a:xfrm>
                <a:off x="7339330" y="4434840"/>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p:cNvSpPr txBox="1"/>
              <p:nvPr/>
            </p:nvSpPr>
            <p:spPr>
              <a:xfrm>
                <a:off x="7141845" y="302323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7141845" y="302323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62" name="文本框 61"/>
          <p:cNvSpPr txBox="1"/>
          <p:nvPr/>
        </p:nvSpPr>
        <p:spPr>
          <a:xfrm>
            <a:off x="9587166" y="5251069"/>
            <a:ext cx="330200" cy="368300"/>
          </a:xfrm>
          <a:prstGeom prst="rect">
            <a:avLst/>
          </a:prstGeom>
          <a:noFill/>
        </p:spPr>
        <p:txBody>
          <a:bodyPr wrap="none" rtlCol="0" anchor="t">
            <a:spAutoFit/>
          </a:bodyPr>
          <a:p>
            <a:pPr algn="l"/>
            <a:r>
              <a:rPr lang="en-US" altLang="zh-CN"/>
              <a:t>N</a:t>
            </a:r>
            <a:endParaRPr lang="en-US" altLang="zh-CN"/>
          </a:p>
        </p:txBody>
      </p:sp>
      <p:sp>
        <p:nvSpPr>
          <p:cNvPr id="63" name="文本框 62"/>
          <p:cNvSpPr txBox="1"/>
          <p:nvPr/>
        </p:nvSpPr>
        <p:spPr>
          <a:xfrm>
            <a:off x="8260651" y="389470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64" name="文本框 63"/>
              <p:cNvSpPr txBox="1"/>
              <p:nvPr/>
            </p:nvSpPr>
            <p:spPr>
              <a:xfrm>
                <a:off x="8701341" y="250596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64" name="文本框 63"/>
              <p:cNvSpPr txBox="1">
                <a:spLocks noRot="1" noChangeAspect="1" noMove="1" noResize="1" noEditPoints="1" noAdjustHandles="1" noChangeArrowheads="1" noChangeShapeType="1" noTextEdit="1"/>
              </p:cNvSpPr>
              <p:nvPr/>
            </p:nvSpPr>
            <p:spPr>
              <a:xfrm>
                <a:off x="8701341" y="2505964"/>
                <a:ext cx="548640" cy="368300"/>
              </a:xfrm>
              <a:prstGeom prst="rect">
                <a:avLst/>
              </a:prstGeom>
              <a:blipFill rotWithShape="1">
                <a:blip r:embed="rId4"/>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7299261" y="107467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65" name="文本框 64"/>
              <p:cNvSpPr txBox="1">
                <a:spLocks noRot="1" noChangeAspect="1" noMove="1" noResize="1" noEditPoints="1" noAdjustHandles="1" noChangeArrowheads="1" noChangeShapeType="1" noTextEdit="1"/>
              </p:cNvSpPr>
              <p:nvPr/>
            </p:nvSpPr>
            <p:spPr>
              <a:xfrm>
                <a:off x="7299261" y="1074674"/>
                <a:ext cx="562610" cy="368300"/>
              </a:xfrm>
              <a:prstGeom prst="rect">
                <a:avLst/>
              </a:prstGeom>
              <a:blipFill rotWithShape="1">
                <a:blip r:embed="rId5"/>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p:cNvSpPr txBox="1"/>
              <p:nvPr/>
            </p:nvSpPr>
            <p:spPr>
              <a:xfrm>
                <a:off x="8145780" y="455676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66" name="文本框 65"/>
              <p:cNvSpPr txBox="1">
                <a:spLocks noRot="1" noChangeAspect="1" noMove="1" noResize="1" noEditPoints="1" noAdjustHandles="1" noChangeArrowheads="1" noChangeShapeType="1" noTextEdit="1"/>
              </p:cNvSpPr>
              <p:nvPr/>
            </p:nvSpPr>
            <p:spPr>
              <a:xfrm>
                <a:off x="8145780" y="4556760"/>
                <a:ext cx="322580" cy="3683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7208456" y="2108454"/>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ea typeface="MS Mincho" charset="0"/>
                          <a:cs typeface="Cambria Math" panose="02040503050406030204" charset="0"/>
                        </a:rPr>
                        <m:t>∅</m:t>
                      </m:r>
                    </m:oMath>
                  </m:oMathPara>
                </a14:m>
                <a:endParaRPr lang="en-US" altLang="zh-CN" b="1" i="1">
                  <a:solidFill>
                    <a:srgbClr val="FF0000"/>
                  </a:solidFill>
                  <a:latin typeface="Cambria Math" panose="02040503050406030204" charset="0"/>
                  <a:ea typeface="MS Mincho" charset="0"/>
                  <a:cs typeface="Cambria Math" panose="02040503050406030204" charset="0"/>
                </a:endParaRPr>
              </a:p>
            </p:txBody>
          </p:sp>
        </mc:Choice>
        <mc:Fallback>
          <p:sp>
            <p:nvSpPr>
              <p:cNvPr id="67" name="文本框 66"/>
              <p:cNvSpPr txBox="1">
                <a:spLocks noRot="1" noChangeAspect="1" noMove="1" noResize="1" noEditPoints="1" noAdjustHandles="1" noChangeArrowheads="1" noChangeShapeType="1" noTextEdit="1"/>
              </p:cNvSpPr>
              <p:nvPr/>
            </p:nvSpPr>
            <p:spPr>
              <a:xfrm>
                <a:off x="7208456" y="2108454"/>
                <a:ext cx="451485" cy="368300"/>
              </a:xfrm>
              <a:prstGeom prst="rect">
                <a:avLst/>
              </a:prstGeom>
              <a:blipFill rotWithShape="1">
                <a:blip r:embed="rId12"/>
                <a:stretch>
                  <a:fillRect l="-126" t="-69" r="126" b="69"/>
                </a:stretch>
              </a:blipFill>
            </p:spPr>
            <p:txBody>
              <a:bodyPr/>
              <a:lstStyle/>
              <a:p>
                <a:r>
                  <a:rPr lang="zh-CN" altLang="en-US">
                    <a:noFill/>
                  </a:rPr>
                  <a:t> </a:t>
                </a:r>
              </a:p>
            </p:txBody>
          </p:sp>
        </mc:Fallback>
      </mc:AlternateContent>
      <p:cxnSp>
        <p:nvCxnSpPr>
          <p:cNvPr id="68" name="直接箭头连接符 67"/>
          <p:cNvCxnSpPr/>
          <p:nvPr/>
        </p:nvCxnSpPr>
        <p:spPr>
          <a:xfrm>
            <a:off x="7961630" y="3789045"/>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69" name="文本框 68"/>
              <p:cNvSpPr txBox="1"/>
              <p:nvPr/>
            </p:nvSpPr>
            <p:spPr>
              <a:xfrm>
                <a:off x="7544371" y="4178554"/>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69" name="文本框 68"/>
              <p:cNvSpPr txBox="1">
                <a:spLocks noRot="1" noChangeAspect="1" noMove="1" noResize="1" noEditPoints="1" noAdjustHandles="1" noChangeArrowheads="1" noChangeShapeType="1" noTextEdit="1"/>
              </p:cNvSpPr>
              <p:nvPr/>
            </p:nvSpPr>
            <p:spPr>
              <a:xfrm>
                <a:off x="7544371" y="4178554"/>
                <a:ext cx="675005" cy="378460"/>
              </a:xfrm>
              <a:prstGeom prst="rect">
                <a:avLst/>
              </a:prstGeom>
              <a:blipFill rotWithShape="1">
                <a:blip r:embed="rId10"/>
                <a:stretch>
                  <a:fillRect l="-85" t="-67" r="85" b="67"/>
                </a:stretch>
              </a:blipFill>
            </p:spPr>
            <p:txBody>
              <a:bodyPr/>
              <a:lstStyle/>
              <a:p>
                <a:r>
                  <a:rPr lang="zh-CN" altLang="en-US">
                    <a:noFill/>
                  </a:rPr>
                  <a:t> </a:t>
                </a:r>
              </a:p>
            </p:txBody>
          </p:sp>
        </mc:Fallback>
      </mc:AlternateContent>
      <p:sp>
        <p:nvSpPr>
          <p:cNvPr id="70" name="圆角右箭头 69"/>
          <p:cNvSpPr/>
          <p:nvPr/>
        </p:nvSpPr>
        <p:spPr>
          <a:xfrm>
            <a:off x="8145780" y="507746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71" name="直接连接符 70"/>
          <p:cNvCxnSpPr>
            <a:stCxn id="50" idx="0"/>
            <a:endCxn id="50" idx="2"/>
          </p:cNvCxnSpPr>
          <p:nvPr/>
        </p:nvCxnSpPr>
        <p:spPr>
          <a:xfrm>
            <a:off x="6924040" y="1817370"/>
            <a:ext cx="772160" cy="889000"/>
          </a:xfrm>
          <a:prstGeom prst="line">
            <a:avLst/>
          </a:prstGeom>
        </p:spPr>
        <p:style>
          <a:lnRef idx="2">
            <a:schemeClr val="accent1"/>
          </a:lnRef>
          <a:fillRef idx="0">
            <a:srgbClr val="FFFFFF"/>
          </a:fillRef>
          <a:effectRef idx="0">
            <a:srgbClr val="FFFFFF"/>
          </a:effectRef>
          <a:fontRef idx="minor">
            <a:schemeClr val="tx1"/>
          </a:fontRef>
        </p:style>
      </p:cxnSp>
      <p:cxnSp>
        <p:nvCxnSpPr>
          <p:cNvPr id="72" name="直接连接符 71"/>
          <p:cNvCxnSpPr>
            <a:stCxn id="50" idx="1"/>
            <a:endCxn id="50" idx="3"/>
          </p:cNvCxnSpPr>
          <p:nvPr/>
        </p:nvCxnSpPr>
        <p:spPr>
          <a:xfrm flipV="1">
            <a:off x="6944995" y="1944370"/>
            <a:ext cx="730250" cy="635000"/>
          </a:xfrm>
          <a:prstGeom prst="line">
            <a:avLst/>
          </a:prstGeom>
        </p:spPr>
        <p:style>
          <a:lnRef idx="2">
            <a:schemeClr val="accent1"/>
          </a:lnRef>
          <a:fillRef idx="0">
            <a:srgbClr val="FFFFFF"/>
          </a:fillRef>
          <a:effectRef idx="0">
            <a:srgbClr val="FFFFFF"/>
          </a:effectRef>
          <a:fontRef idx="minor">
            <a:schemeClr val="tx1"/>
          </a:fontRef>
        </p:style>
      </p:cxnSp>
      <p:sp>
        <p:nvSpPr>
          <p:cNvPr id="73" name="圆角右箭头 72"/>
          <p:cNvSpPr/>
          <p:nvPr/>
        </p:nvSpPr>
        <p:spPr>
          <a:xfrm>
            <a:off x="10742930" y="226060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4" name="文本框 73"/>
          <p:cNvSpPr txBox="1"/>
          <p:nvPr/>
        </p:nvSpPr>
        <p:spPr>
          <a:xfrm>
            <a:off x="0" y="173990"/>
            <a:ext cx="4064000" cy="368300"/>
          </a:xfrm>
          <a:prstGeom prst="rect">
            <a:avLst/>
          </a:prstGeom>
          <a:noFill/>
        </p:spPr>
        <p:txBody>
          <a:bodyPr wrap="square" rtlCol="0">
            <a:spAutoFit/>
          </a:bodyPr>
          <a:p>
            <a:r>
              <a:rPr lang="zh-CN" altLang="en-US"/>
              <a:t>查看角度变化</a:t>
            </a:r>
            <a:r>
              <a:rPr lang="zh-CN" altLang="en-US"/>
              <a:t>规律</a:t>
            </a:r>
            <a:endParaRPr lang="zh-CN" altLang="en-US"/>
          </a:p>
        </p:txBody>
      </p:sp>
      <p:sp>
        <p:nvSpPr>
          <p:cNvPr id="75" name="矩形 74"/>
          <p:cNvSpPr/>
          <p:nvPr/>
        </p:nvSpPr>
        <p:spPr>
          <a:xfrm rot="2280000">
            <a:off x="10707370" y="162496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椭圆 75"/>
          <p:cNvSpPr/>
          <p:nvPr/>
        </p:nvSpPr>
        <p:spPr>
          <a:xfrm>
            <a:off x="10125075" y="489966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V="1">
            <a:off x="10678795" y="2496185"/>
            <a:ext cx="280035" cy="2936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8" name="流程图: 或者 77"/>
          <p:cNvSpPr/>
          <p:nvPr/>
        </p:nvSpPr>
        <p:spPr>
          <a:xfrm>
            <a:off x="11010900" y="202438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流程图: 或者 78"/>
          <p:cNvSpPr/>
          <p:nvPr/>
        </p:nvSpPr>
        <p:spPr>
          <a:xfrm>
            <a:off x="10654030" y="357060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10485120" y="525970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flipV="1">
            <a:off x="10672445" y="427164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rot="5400000" flipV="1">
            <a:off x="11244580" y="487108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nvCxnSpPr>
        <p:spPr>
          <a:xfrm flipV="1">
            <a:off x="10952480" y="133667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rot="5400000" flipV="1">
            <a:off x="11524615" y="193611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10143490" y="448500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85" name="文本框 84"/>
              <p:cNvSpPr txBox="1">
                <a:spLocks noRot="1" noChangeAspect="1" noMove="1" noResize="1" noEditPoints="1" noAdjustHandles="1" noChangeArrowheads="1" noChangeShapeType="1" noTextEdit="1"/>
              </p:cNvSpPr>
              <p:nvPr/>
            </p:nvSpPr>
            <p:spPr>
              <a:xfrm>
                <a:off x="10143490" y="448500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10415270" y="293433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10415270" y="293433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87" name="文本框 86"/>
          <p:cNvSpPr txBox="1"/>
          <p:nvPr/>
        </p:nvSpPr>
        <p:spPr>
          <a:xfrm>
            <a:off x="11825541" y="5259959"/>
            <a:ext cx="330200" cy="368300"/>
          </a:xfrm>
          <a:prstGeom prst="rect">
            <a:avLst/>
          </a:prstGeom>
          <a:noFill/>
        </p:spPr>
        <p:txBody>
          <a:bodyPr wrap="none" rtlCol="0" anchor="t">
            <a:spAutoFit/>
          </a:bodyPr>
          <a:p>
            <a:pPr algn="l"/>
            <a:r>
              <a:rPr lang="en-US" altLang="zh-CN"/>
              <a:t>N</a:t>
            </a:r>
            <a:endParaRPr lang="en-US" altLang="zh-CN"/>
          </a:p>
        </p:txBody>
      </p:sp>
      <p:sp>
        <p:nvSpPr>
          <p:cNvPr id="88" name="文本框 87"/>
          <p:cNvSpPr txBox="1"/>
          <p:nvPr/>
        </p:nvSpPr>
        <p:spPr>
          <a:xfrm>
            <a:off x="10380281" y="402424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89" name="文本框 88"/>
              <p:cNvSpPr txBox="1"/>
              <p:nvPr/>
            </p:nvSpPr>
            <p:spPr>
              <a:xfrm>
                <a:off x="11643296" y="243357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89" name="文本框 88"/>
              <p:cNvSpPr txBox="1">
                <a:spLocks noRot="1" noChangeAspect="1" noMove="1" noResize="1" noEditPoints="1" noAdjustHandles="1" noChangeArrowheads="1" noChangeShapeType="1" noTextEdit="1"/>
              </p:cNvSpPr>
              <p:nvPr/>
            </p:nvSpPr>
            <p:spPr>
              <a:xfrm>
                <a:off x="11643296" y="2433574"/>
                <a:ext cx="548640" cy="368300"/>
              </a:xfrm>
              <a:prstGeom prst="rect">
                <a:avLst/>
              </a:prstGeom>
              <a:blipFill rotWithShape="1">
                <a:blip r:embed="rId4"/>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10672381" y="100228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0" name="文本框 89"/>
              <p:cNvSpPr txBox="1">
                <a:spLocks noRot="1" noChangeAspect="1" noMove="1" noResize="1" noEditPoints="1" noAdjustHandles="1" noChangeArrowheads="1" noChangeShapeType="1" noTextEdit="1"/>
              </p:cNvSpPr>
              <p:nvPr/>
            </p:nvSpPr>
            <p:spPr>
              <a:xfrm>
                <a:off x="10672381" y="1002284"/>
                <a:ext cx="562610" cy="368300"/>
              </a:xfrm>
              <a:prstGeom prst="rect">
                <a:avLst/>
              </a:prstGeom>
              <a:blipFill rotWithShape="1">
                <a:blip r:embed="rId5"/>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10588625" y="448500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10588625" y="4485005"/>
                <a:ext cx="322580" cy="3683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10828591" y="1863344"/>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ea typeface="MS Mincho" charset="0"/>
                          <a:cs typeface="Cambria Math" panose="02040503050406030204" charset="0"/>
                        </a:rPr>
                        <m:t>∅</m:t>
                      </m:r>
                    </m:oMath>
                  </m:oMathPara>
                </a14:m>
                <a:endParaRPr lang="en-US" altLang="zh-CN" b="1" i="1">
                  <a:solidFill>
                    <a:srgbClr val="FF0000"/>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10828591" y="1863344"/>
                <a:ext cx="451485" cy="368300"/>
              </a:xfrm>
              <a:prstGeom prst="rect">
                <a:avLst/>
              </a:prstGeom>
              <a:blipFill rotWithShape="1">
                <a:blip r:embed="rId12"/>
                <a:stretch>
                  <a:fillRect l="-126" t="-69" r="126" b="69"/>
                </a:stretch>
              </a:blipFill>
            </p:spPr>
            <p:txBody>
              <a:bodyPr/>
              <a:lstStyle/>
              <a:p>
                <a:r>
                  <a:rPr lang="zh-CN" altLang="en-US">
                    <a:noFill/>
                  </a:rPr>
                  <a:t> </a:t>
                </a:r>
              </a:p>
            </p:txBody>
          </p:sp>
        </mc:Fallback>
      </mc:AlternateContent>
      <p:cxnSp>
        <p:nvCxnSpPr>
          <p:cNvPr id="93" name="直接箭头连接符 92"/>
          <p:cNvCxnSpPr/>
          <p:nvPr/>
        </p:nvCxnSpPr>
        <p:spPr>
          <a:xfrm>
            <a:off x="10829925" y="369570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10838751" y="4106799"/>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10838751" y="4106799"/>
                <a:ext cx="675005" cy="378460"/>
              </a:xfrm>
              <a:prstGeom prst="rect">
                <a:avLst/>
              </a:prstGeom>
              <a:blipFill rotWithShape="1">
                <a:blip r:embed="rId10"/>
                <a:stretch>
                  <a:fillRect l="-85" t="-67" r="85" b="67"/>
                </a:stretch>
              </a:blipFill>
            </p:spPr>
            <p:txBody>
              <a:bodyPr/>
              <a:lstStyle/>
              <a:p>
                <a:r>
                  <a:rPr lang="zh-CN" altLang="en-US">
                    <a:noFill/>
                  </a:rPr>
                  <a:t> </a:t>
                </a:r>
              </a:p>
            </p:txBody>
          </p:sp>
        </mc:Fallback>
      </mc:AlternateContent>
      <p:sp>
        <p:nvSpPr>
          <p:cNvPr id="95" name="圆角右箭头 94"/>
          <p:cNvSpPr/>
          <p:nvPr/>
        </p:nvSpPr>
        <p:spPr>
          <a:xfrm>
            <a:off x="10370185" y="508635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96" name="直接连接符 95"/>
          <p:cNvCxnSpPr>
            <a:stCxn id="75" idx="0"/>
            <a:endCxn id="75" idx="2"/>
          </p:cNvCxnSpPr>
          <p:nvPr/>
        </p:nvCxnSpPr>
        <p:spPr>
          <a:xfrm flipH="1">
            <a:off x="10828655" y="1750060"/>
            <a:ext cx="725170" cy="927100"/>
          </a:xfrm>
          <a:prstGeom prst="line">
            <a:avLst/>
          </a:prstGeom>
        </p:spPr>
        <p:style>
          <a:lnRef idx="2">
            <a:schemeClr val="accent1"/>
          </a:lnRef>
          <a:fillRef idx="0">
            <a:srgbClr val="FFFFFF"/>
          </a:fillRef>
          <a:effectRef idx="0">
            <a:srgbClr val="FFFFFF"/>
          </a:effectRef>
          <a:fontRef idx="minor">
            <a:schemeClr val="tx1"/>
          </a:fontRef>
        </p:style>
      </p:cxnSp>
      <p:cxnSp>
        <p:nvCxnSpPr>
          <p:cNvPr id="97" name="直接连接符 96"/>
          <p:cNvCxnSpPr>
            <a:stCxn id="75" idx="1"/>
            <a:endCxn id="75" idx="3"/>
          </p:cNvCxnSpPr>
          <p:nvPr/>
        </p:nvCxnSpPr>
        <p:spPr>
          <a:xfrm>
            <a:off x="10810240" y="1915795"/>
            <a:ext cx="762000" cy="59563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 name="圆角右箭头 72"/>
          <p:cNvSpPr/>
          <p:nvPr/>
        </p:nvSpPr>
        <p:spPr>
          <a:xfrm>
            <a:off x="9711055" y="219964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5" name="矩形 74"/>
          <p:cNvSpPr/>
          <p:nvPr/>
        </p:nvSpPr>
        <p:spPr>
          <a:xfrm rot="2280000">
            <a:off x="9675495" y="156400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椭圆 75"/>
          <p:cNvSpPr/>
          <p:nvPr/>
        </p:nvSpPr>
        <p:spPr>
          <a:xfrm>
            <a:off x="9093200" y="483870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V="1">
            <a:off x="9646920" y="2435225"/>
            <a:ext cx="280035" cy="2936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8" name="流程图: 或者 77"/>
          <p:cNvSpPr/>
          <p:nvPr/>
        </p:nvSpPr>
        <p:spPr>
          <a:xfrm>
            <a:off x="9979025" y="196342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流程图: 或者 78"/>
          <p:cNvSpPr/>
          <p:nvPr/>
        </p:nvSpPr>
        <p:spPr>
          <a:xfrm>
            <a:off x="9622155" y="35096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9453245" y="51987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flipV="1">
            <a:off x="9640570" y="421068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rot="5400000" flipV="1">
            <a:off x="10212705" y="481012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nvCxnSpPr>
        <p:spPr>
          <a:xfrm flipV="1">
            <a:off x="9920605" y="127571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rot="5400000" flipV="1">
            <a:off x="10492740" y="18751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9111615" y="442404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85" name="文本框 84"/>
              <p:cNvSpPr txBox="1">
                <a:spLocks noRot="1" noChangeAspect="1" noMove="1" noResize="1" noEditPoints="1" noAdjustHandles="1" noChangeArrowheads="1" noChangeShapeType="1" noTextEdit="1"/>
              </p:cNvSpPr>
              <p:nvPr/>
            </p:nvSpPr>
            <p:spPr>
              <a:xfrm>
                <a:off x="9111615" y="442404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9383395" y="287337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9383395" y="287337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87" name="文本框 86"/>
          <p:cNvSpPr txBox="1"/>
          <p:nvPr/>
        </p:nvSpPr>
        <p:spPr>
          <a:xfrm>
            <a:off x="10793666" y="5198999"/>
            <a:ext cx="330200" cy="368300"/>
          </a:xfrm>
          <a:prstGeom prst="rect">
            <a:avLst/>
          </a:prstGeom>
          <a:noFill/>
        </p:spPr>
        <p:txBody>
          <a:bodyPr wrap="none" rtlCol="0" anchor="t">
            <a:spAutoFit/>
          </a:bodyPr>
          <a:p>
            <a:pPr algn="l"/>
            <a:r>
              <a:rPr lang="en-US" altLang="zh-CN"/>
              <a:t>N</a:t>
            </a:r>
            <a:endParaRPr lang="en-US" altLang="zh-CN"/>
          </a:p>
        </p:txBody>
      </p:sp>
      <p:sp>
        <p:nvSpPr>
          <p:cNvPr id="88" name="文本框 87"/>
          <p:cNvSpPr txBox="1"/>
          <p:nvPr/>
        </p:nvSpPr>
        <p:spPr>
          <a:xfrm>
            <a:off x="9348406" y="396328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89" name="文本框 88"/>
              <p:cNvSpPr txBox="1"/>
              <p:nvPr/>
            </p:nvSpPr>
            <p:spPr>
              <a:xfrm>
                <a:off x="10611421" y="237261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89" name="文本框 88"/>
              <p:cNvSpPr txBox="1">
                <a:spLocks noRot="1" noChangeAspect="1" noMove="1" noResize="1" noEditPoints="1" noAdjustHandles="1" noChangeArrowheads="1" noChangeShapeType="1" noTextEdit="1"/>
              </p:cNvSpPr>
              <p:nvPr/>
            </p:nvSpPr>
            <p:spPr>
              <a:xfrm>
                <a:off x="10611421" y="2372614"/>
                <a:ext cx="548640" cy="368300"/>
              </a:xfrm>
              <a:prstGeom prst="rect">
                <a:avLst/>
              </a:prstGeom>
              <a:blipFill rotWithShape="1">
                <a:blip r:embed="rId3"/>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9640506" y="94132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0" name="文本框 89"/>
              <p:cNvSpPr txBox="1">
                <a:spLocks noRot="1" noChangeAspect="1" noMove="1" noResize="1" noEditPoints="1" noAdjustHandles="1" noChangeArrowheads="1" noChangeShapeType="1" noTextEdit="1"/>
              </p:cNvSpPr>
              <p:nvPr/>
            </p:nvSpPr>
            <p:spPr>
              <a:xfrm>
                <a:off x="9640506" y="941324"/>
                <a:ext cx="562610" cy="368300"/>
              </a:xfrm>
              <a:prstGeom prst="rect">
                <a:avLst/>
              </a:prstGeom>
              <a:blipFill rotWithShape="1">
                <a:blip r:embed="rId4"/>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9556750" y="442404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9556750" y="4424045"/>
                <a:ext cx="32258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9796716" y="1802384"/>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ea typeface="MS Mincho" charset="0"/>
                          <a:cs typeface="Cambria Math" panose="02040503050406030204" charset="0"/>
                        </a:rPr>
                        <m:t>∅</m:t>
                      </m:r>
                    </m:oMath>
                  </m:oMathPara>
                </a14:m>
                <a:endParaRPr lang="en-US" altLang="zh-CN" b="1" i="1">
                  <a:solidFill>
                    <a:srgbClr val="FF0000"/>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9796716" y="1802384"/>
                <a:ext cx="451485" cy="368300"/>
              </a:xfrm>
              <a:prstGeom prst="rect">
                <a:avLst/>
              </a:prstGeom>
              <a:blipFill rotWithShape="1">
                <a:blip r:embed="rId6"/>
                <a:stretch>
                  <a:fillRect l="-126" t="-69" r="126" b="69"/>
                </a:stretch>
              </a:blipFill>
            </p:spPr>
            <p:txBody>
              <a:bodyPr/>
              <a:lstStyle/>
              <a:p>
                <a:r>
                  <a:rPr lang="zh-CN" altLang="en-US">
                    <a:noFill/>
                  </a:rPr>
                  <a:t> </a:t>
                </a:r>
              </a:p>
            </p:txBody>
          </p:sp>
        </mc:Fallback>
      </mc:AlternateContent>
      <p:cxnSp>
        <p:nvCxnSpPr>
          <p:cNvPr id="93" name="直接箭头连接符 92"/>
          <p:cNvCxnSpPr/>
          <p:nvPr/>
        </p:nvCxnSpPr>
        <p:spPr>
          <a:xfrm>
            <a:off x="9798050" y="363474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9806876" y="4045839"/>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9806876" y="4045839"/>
                <a:ext cx="675005" cy="378460"/>
              </a:xfrm>
              <a:prstGeom prst="rect">
                <a:avLst/>
              </a:prstGeom>
              <a:blipFill rotWithShape="1">
                <a:blip r:embed="rId7"/>
                <a:stretch>
                  <a:fillRect l="-85" t="-67" r="85" b="67"/>
                </a:stretch>
              </a:blipFill>
            </p:spPr>
            <p:txBody>
              <a:bodyPr/>
              <a:lstStyle/>
              <a:p>
                <a:r>
                  <a:rPr lang="zh-CN" altLang="en-US">
                    <a:noFill/>
                  </a:rPr>
                  <a:t> </a:t>
                </a:r>
              </a:p>
            </p:txBody>
          </p:sp>
        </mc:Fallback>
      </mc:AlternateContent>
      <p:sp>
        <p:nvSpPr>
          <p:cNvPr id="95" name="圆角右箭头 94"/>
          <p:cNvSpPr/>
          <p:nvPr/>
        </p:nvSpPr>
        <p:spPr>
          <a:xfrm>
            <a:off x="9338310" y="502539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96" name="直接连接符 95"/>
          <p:cNvCxnSpPr>
            <a:stCxn id="75" idx="0"/>
            <a:endCxn id="75" idx="2"/>
          </p:cNvCxnSpPr>
          <p:nvPr/>
        </p:nvCxnSpPr>
        <p:spPr>
          <a:xfrm flipH="1">
            <a:off x="9796780" y="1689100"/>
            <a:ext cx="725170" cy="927100"/>
          </a:xfrm>
          <a:prstGeom prst="line">
            <a:avLst/>
          </a:prstGeom>
        </p:spPr>
        <p:style>
          <a:lnRef idx="2">
            <a:schemeClr val="accent1"/>
          </a:lnRef>
          <a:fillRef idx="0">
            <a:srgbClr val="FFFFFF"/>
          </a:fillRef>
          <a:effectRef idx="0">
            <a:srgbClr val="FFFFFF"/>
          </a:effectRef>
          <a:fontRef idx="minor">
            <a:schemeClr val="tx1"/>
          </a:fontRef>
        </p:style>
      </p:cxnSp>
      <p:cxnSp>
        <p:nvCxnSpPr>
          <p:cNvPr id="97" name="直接连接符 96"/>
          <p:cNvCxnSpPr>
            <a:stCxn id="75" idx="1"/>
            <a:endCxn id="75" idx="3"/>
          </p:cNvCxnSpPr>
          <p:nvPr/>
        </p:nvCxnSpPr>
        <p:spPr>
          <a:xfrm>
            <a:off x="9778365" y="1854835"/>
            <a:ext cx="762000" cy="59563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对轮子：</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80794"/>
                <a:ext cx="1654810" cy="3536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80794"/>
                <a:ext cx="1654810" cy="353695"/>
              </a:xfrm>
              <a:prstGeom prst="rect">
                <a:avLst/>
              </a:prstGeom>
              <a:blipFill rotWithShape="1">
                <a:blip r:embed="rId8"/>
                <a:stretch>
                  <a:fillRect l="-35" t="-72" r="3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708086" y="4462399"/>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1708086" y="4462399"/>
                <a:ext cx="1724660" cy="602615"/>
              </a:xfrm>
              <a:prstGeom prst="rect">
                <a:avLst/>
              </a:prstGeom>
              <a:blipFill rotWithShape="1">
                <a:blip r:embed="rId9"/>
                <a:stretch>
                  <a:fillRect l="-33" t="-42" r="33" b="42"/>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 name="圆角右箭头 72"/>
          <p:cNvSpPr/>
          <p:nvPr/>
        </p:nvSpPr>
        <p:spPr>
          <a:xfrm>
            <a:off x="9711055" y="219964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5" name="矩形 74"/>
          <p:cNvSpPr/>
          <p:nvPr/>
        </p:nvSpPr>
        <p:spPr>
          <a:xfrm rot="2280000">
            <a:off x="9675495" y="156400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椭圆 75"/>
          <p:cNvSpPr/>
          <p:nvPr/>
        </p:nvSpPr>
        <p:spPr>
          <a:xfrm>
            <a:off x="9093200" y="483870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V="1">
            <a:off x="9646920" y="2435225"/>
            <a:ext cx="280035" cy="2936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8" name="流程图: 或者 77"/>
          <p:cNvSpPr/>
          <p:nvPr/>
        </p:nvSpPr>
        <p:spPr>
          <a:xfrm>
            <a:off x="9979025" y="196342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流程图: 或者 78"/>
          <p:cNvSpPr/>
          <p:nvPr/>
        </p:nvSpPr>
        <p:spPr>
          <a:xfrm>
            <a:off x="9622155" y="35096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9453245" y="51987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flipV="1">
            <a:off x="9640570" y="421068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rot="5400000" flipV="1">
            <a:off x="10212705" y="481012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nvCxnSpPr>
        <p:spPr>
          <a:xfrm flipV="1">
            <a:off x="9920605" y="127571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rot="5400000" flipV="1">
            <a:off x="10492740" y="18751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9111615" y="442404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85" name="文本框 84"/>
              <p:cNvSpPr txBox="1">
                <a:spLocks noRot="1" noChangeAspect="1" noMove="1" noResize="1" noEditPoints="1" noAdjustHandles="1" noChangeArrowheads="1" noChangeShapeType="1" noTextEdit="1"/>
              </p:cNvSpPr>
              <p:nvPr/>
            </p:nvSpPr>
            <p:spPr>
              <a:xfrm>
                <a:off x="9111615" y="442404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9383395" y="287337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9383395" y="287337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87" name="文本框 86"/>
          <p:cNvSpPr txBox="1"/>
          <p:nvPr/>
        </p:nvSpPr>
        <p:spPr>
          <a:xfrm>
            <a:off x="10793666" y="5198999"/>
            <a:ext cx="330200" cy="368300"/>
          </a:xfrm>
          <a:prstGeom prst="rect">
            <a:avLst/>
          </a:prstGeom>
          <a:noFill/>
        </p:spPr>
        <p:txBody>
          <a:bodyPr wrap="none" rtlCol="0" anchor="t">
            <a:spAutoFit/>
          </a:bodyPr>
          <a:p>
            <a:pPr algn="l"/>
            <a:r>
              <a:rPr lang="en-US" altLang="zh-CN"/>
              <a:t>N</a:t>
            </a:r>
            <a:endParaRPr lang="en-US" altLang="zh-CN"/>
          </a:p>
        </p:txBody>
      </p:sp>
      <p:sp>
        <p:nvSpPr>
          <p:cNvPr id="88" name="文本框 87"/>
          <p:cNvSpPr txBox="1"/>
          <p:nvPr/>
        </p:nvSpPr>
        <p:spPr>
          <a:xfrm>
            <a:off x="9348406" y="396328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89" name="文本框 88"/>
              <p:cNvSpPr txBox="1"/>
              <p:nvPr/>
            </p:nvSpPr>
            <p:spPr>
              <a:xfrm>
                <a:off x="10611421" y="237261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89" name="文本框 88"/>
              <p:cNvSpPr txBox="1">
                <a:spLocks noRot="1" noChangeAspect="1" noMove="1" noResize="1" noEditPoints="1" noAdjustHandles="1" noChangeArrowheads="1" noChangeShapeType="1" noTextEdit="1"/>
              </p:cNvSpPr>
              <p:nvPr/>
            </p:nvSpPr>
            <p:spPr>
              <a:xfrm>
                <a:off x="10611421" y="2372614"/>
                <a:ext cx="548640" cy="368300"/>
              </a:xfrm>
              <a:prstGeom prst="rect">
                <a:avLst/>
              </a:prstGeom>
              <a:blipFill rotWithShape="1">
                <a:blip r:embed="rId3"/>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9640506" y="94132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0" name="文本框 89"/>
              <p:cNvSpPr txBox="1">
                <a:spLocks noRot="1" noChangeAspect="1" noMove="1" noResize="1" noEditPoints="1" noAdjustHandles="1" noChangeArrowheads="1" noChangeShapeType="1" noTextEdit="1"/>
              </p:cNvSpPr>
              <p:nvPr/>
            </p:nvSpPr>
            <p:spPr>
              <a:xfrm>
                <a:off x="9640506" y="941324"/>
                <a:ext cx="562610" cy="368300"/>
              </a:xfrm>
              <a:prstGeom prst="rect">
                <a:avLst/>
              </a:prstGeom>
              <a:blipFill rotWithShape="1">
                <a:blip r:embed="rId4"/>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9556750" y="442404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9556750" y="4424045"/>
                <a:ext cx="32258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9796716" y="1802384"/>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ea typeface="MS Mincho" charset="0"/>
                          <a:cs typeface="Cambria Math" panose="02040503050406030204" charset="0"/>
                        </a:rPr>
                        <m:t>∅</m:t>
                      </m:r>
                    </m:oMath>
                  </m:oMathPara>
                </a14:m>
                <a:endParaRPr lang="en-US" altLang="zh-CN" b="1" i="1">
                  <a:solidFill>
                    <a:srgbClr val="FF0000"/>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9796716" y="1802384"/>
                <a:ext cx="451485" cy="368300"/>
              </a:xfrm>
              <a:prstGeom prst="rect">
                <a:avLst/>
              </a:prstGeom>
              <a:blipFill rotWithShape="1">
                <a:blip r:embed="rId6"/>
                <a:stretch>
                  <a:fillRect l="-126" t="-69" r="126" b="69"/>
                </a:stretch>
              </a:blipFill>
            </p:spPr>
            <p:txBody>
              <a:bodyPr/>
              <a:lstStyle/>
              <a:p>
                <a:r>
                  <a:rPr lang="zh-CN" altLang="en-US">
                    <a:noFill/>
                  </a:rPr>
                  <a:t> </a:t>
                </a:r>
              </a:p>
            </p:txBody>
          </p:sp>
        </mc:Fallback>
      </mc:AlternateContent>
      <p:cxnSp>
        <p:nvCxnSpPr>
          <p:cNvPr id="93" name="直接箭头连接符 92"/>
          <p:cNvCxnSpPr/>
          <p:nvPr/>
        </p:nvCxnSpPr>
        <p:spPr>
          <a:xfrm>
            <a:off x="9798050" y="363474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9806876" y="4045839"/>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9806876" y="4045839"/>
                <a:ext cx="675005" cy="378460"/>
              </a:xfrm>
              <a:prstGeom prst="rect">
                <a:avLst/>
              </a:prstGeom>
              <a:blipFill rotWithShape="1">
                <a:blip r:embed="rId7"/>
                <a:stretch>
                  <a:fillRect l="-85" t="-67" r="85" b="67"/>
                </a:stretch>
              </a:blipFill>
            </p:spPr>
            <p:txBody>
              <a:bodyPr/>
              <a:lstStyle/>
              <a:p>
                <a:r>
                  <a:rPr lang="zh-CN" altLang="en-US">
                    <a:noFill/>
                  </a:rPr>
                  <a:t> </a:t>
                </a:r>
              </a:p>
            </p:txBody>
          </p:sp>
        </mc:Fallback>
      </mc:AlternateContent>
      <p:sp>
        <p:nvSpPr>
          <p:cNvPr id="95" name="圆角右箭头 94"/>
          <p:cNvSpPr/>
          <p:nvPr/>
        </p:nvSpPr>
        <p:spPr>
          <a:xfrm>
            <a:off x="9338310" y="502539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96" name="直接连接符 95"/>
          <p:cNvCxnSpPr>
            <a:stCxn id="75" idx="0"/>
            <a:endCxn id="75" idx="2"/>
          </p:cNvCxnSpPr>
          <p:nvPr/>
        </p:nvCxnSpPr>
        <p:spPr>
          <a:xfrm flipH="1">
            <a:off x="9796780" y="1689100"/>
            <a:ext cx="725170" cy="927100"/>
          </a:xfrm>
          <a:prstGeom prst="line">
            <a:avLst/>
          </a:prstGeom>
        </p:spPr>
        <p:style>
          <a:lnRef idx="2">
            <a:schemeClr val="accent1"/>
          </a:lnRef>
          <a:fillRef idx="0">
            <a:srgbClr val="FFFFFF"/>
          </a:fillRef>
          <a:effectRef idx="0">
            <a:srgbClr val="FFFFFF"/>
          </a:effectRef>
          <a:fontRef idx="minor">
            <a:schemeClr val="tx1"/>
          </a:fontRef>
        </p:style>
      </p:cxnSp>
      <p:cxnSp>
        <p:nvCxnSpPr>
          <p:cNvPr id="97" name="直接连接符 96"/>
          <p:cNvCxnSpPr>
            <a:stCxn id="75" idx="1"/>
            <a:endCxn id="75" idx="3"/>
          </p:cNvCxnSpPr>
          <p:nvPr/>
        </p:nvCxnSpPr>
        <p:spPr>
          <a:xfrm>
            <a:off x="9778365" y="1854835"/>
            <a:ext cx="762000" cy="595630"/>
          </a:xfrm>
          <a:prstGeom prst="line">
            <a:avLst/>
          </a:prstGeom>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摆杆：</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21104"/>
                <a:ext cx="319087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21104"/>
                <a:ext cx="3190875" cy="619125"/>
              </a:xfrm>
              <a:prstGeom prst="rect">
                <a:avLst/>
              </a:prstGeom>
              <a:blipFill rotWithShape="1">
                <a:blip r:embed="rId8"/>
                <a:stretch>
                  <a:fillRect l="-18" t="-41" r="18"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708086" y="2285619"/>
                <a:ext cx="338582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708086" y="2285619"/>
                <a:ext cx="3385820" cy="619125"/>
              </a:xfrm>
              <a:prstGeom prst="rect">
                <a:avLst/>
              </a:prstGeom>
              <a:blipFill rotWithShape="1">
                <a:blip r:embed="rId9"/>
                <a:stretch>
                  <a:fillRect l="-17" t="-41" r="1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708086" y="4435094"/>
                <a:ext cx="5612130" cy="4013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708086" y="4435094"/>
                <a:ext cx="5612130" cy="401320"/>
              </a:xfrm>
              <a:prstGeom prst="rect">
                <a:avLst/>
              </a:prstGeom>
              <a:blipFill rotWithShape="1">
                <a:blip r:embed="rId10"/>
                <a:stretch>
                  <a:fillRect l="-10" t="-63" r="10" b="63"/>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 name="圆角右箭头 72"/>
          <p:cNvSpPr/>
          <p:nvPr/>
        </p:nvSpPr>
        <p:spPr>
          <a:xfrm>
            <a:off x="9711055" y="219964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5" name="矩形 74"/>
          <p:cNvSpPr/>
          <p:nvPr/>
        </p:nvSpPr>
        <p:spPr>
          <a:xfrm rot="2280000">
            <a:off x="9675495" y="156400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椭圆 75"/>
          <p:cNvSpPr/>
          <p:nvPr/>
        </p:nvSpPr>
        <p:spPr>
          <a:xfrm>
            <a:off x="9093200" y="483870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V="1">
            <a:off x="9646920" y="2435225"/>
            <a:ext cx="280035" cy="29368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8" name="流程图: 或者 77"/>
          <p:cNvSpPr/>
          <p:nvPr/>
        </p:nvSpPr>
        <p:spPr>
          <a:xfrm>
            <a:off x="9979025" y="196342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流程图: 或者 78"/>
          <p:cNvSpPr/>
          <p:nvPr/>
        </p:nvSpPr>
        <p:spPr>
          <a:xfrm>
            <a:off x="9622155" y="35096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9453245" y="51987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flipV="1">
            <a:off x="9640570" y="421068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rot="5400000" flipV="1">
            <a:off x="10212705" y="481012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nvCxnSpPr>
        <p:spPr>
          <a:xfrm flipV="1">
            <a:off x="9920605" y="127571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rot="5400000" flipV="1">
            <a:off x="10492740" y="187515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9111615" y="442404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85" name="文本框 84"/>
              <p:cNvSpPr txBox="1">
                <a:spLocks noRot="1" noChangeAspect="1" noMove="1" noResize="1" noEditPoints="1" noAdjustHandles="1" noChangeArrowheads="1" noChangeShapeType="1" noTextEdit="1"/>
              </p:cNvSpPr>
              <p:nvPr/>
            </p:nvSpPr>
            <p:spPr>
              <a:xfrm>
                <a:off x="9111615" y="442404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9383395" y="287337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9383395" y="287337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87" name="文本框 86"/>
          <p:cNvSpPr txBox="1"/>
          <p:nvPr/>
        </p:nvSpPr>
        <p:spPr>
          <a:xfrm>
            <a:off x="10793666" y="5198999"/>
            <a:ext cx="330200" cy="368300"/>
          </a:xfrm>
          <a:prstGeom prst="rect">
            <a:avLst/>
          </a:prstGeom>
          <a:noFill/>
        </p:spPr>
        <p:txBody>
          <a:bodyPr wrap="none" rtlCol="0" anchor="t">
            <a:spAutoFit/>
          </a:bodyPr>
          <a:p>
            <a:pPr algn="l"/>
            <a:r>
              <a:rPr lang="en-US" altLang="zh-CN"/>
              <a:t>N</a:t>
            </a:r>
            <a:endParaRPr lang="en-US" altLang="zh-CN"/>
          </a:p>
        </p:txBody>
      </p:sp>
      <p:sp>
        <p:nvSpPr>
          <p:cNvPr id="88" name="文本框 87"/>
          <p:cNvSpPr txBox="1"/>
          <p:nvPr/>
        </p:nvSpPr>
        <p:spPr>
          <a:xfrm>
            <a:off x="9348406" y="396328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89" name="文本框 88"/>
              <p:cNvSpPr txBox="1"/>
              <p:nvPr/>
            </p:nvSpPr>
            <p:spPr>
              <a:xfrm>
                <a:off x="10611421" y="2372614"/>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89" name="文本框 88"/>
              <p:cNvSpPr txBox="1">
                <a:spLocks noRot="1" noChangeAspect="1" noMove="1" noResize="1" noEditPoints="1" noAdjustHandles="1" noChangeArrowheads="1" noChangeShapeType="1" noTextEdit="1"/>
              </p:cNvSpPr>
              <p:nvPr/>
            </p:nvSpPr>
            <p:spPr>
              <a:xfrm>
                <a:off x="10611421" y="2372614"/>
                <a:ext cx="548640" cy="368300"/>
              </a:xfrm>
              <a:prstGeom prst="rect">
                <a:avLst/>
              </a:prstGeom>
              <a:blipFill rotWithShape="1">
                <a:blip r:embed="rId3"/>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9640506" y="94132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0" name="文本框 89"/>
              <p:cNvSpPr txBox="1">
                <a:spLocks noRot="1" noChangeAspect="1" noMove="1" noResize="1" noEditPoints="1" noAdjustHandles="1" noChangeArrowheads="1" noChangeShapeType="1" noTextEdit="1"/>
              </p:cNvSpPr>
              <p:nvPr/>
            </p:nvSpPr>
            <p:spPr>
              <a:xfrm>
                <a:off x="9640506" y="941324"/>
                <a:ext cx="562610" cy="368300"/>
              </a:xfrm>
              <a:prstGeom prst="rect">
                <a:avLst/>
              </a:prstGeom>
              <a:blipFill rotWithShape="1">
                <a:blip r:embed="rId4"/>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9556750" y="442404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9556750" y="4424045"/>
                <a:ext cx="32258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9796716" y="1802384"/>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ea typeface="MS Mincho" charset="0"/>
                          <a:cs typeface="Cambria Math" panose="02040503050406030204" charset="0"/>
                        </a:rPr>
                        <m:t>∅</m:t>
                      </m:r>
                    </m:oMath>
                  </m:oMathPara>
                </a14:m>
                <a:endParaRPr lang="en-US" altLang="zh-CN" b="1" i="1">
                  <a:solidFill>
                    <a:schemeClr val="tx1"/>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9796716" y="1802384"/>
                <a:ext cx="451485" cy="368300"/>
              </a:xfrm>
              <a:prstGeom prst="rect">
                <a:avLst/>
              </a:prstGeom>
              <a:blipFill rotWithShape="1">
                <a:blip r:embed="rId6"/>
                <a:stretch>
                  <a:fillRect l="-126" t="-69" r="126" b="69"/>
                </a:stretch>
              </a:blipFill>
            </p:spPr>
            <p:txBody>
              <a:bodyPr/>
              <a:lstStyle/>
              <a:p>
                <a:r>
                  <a:rPr lang="zh-CN" altLang="en-US">
                    <a:noFill/>
                  </a:rPr>
                  <a:t> </a:t>
                </a:r>
              </a:p>
            </p:txBody>
          </p:sp>
        </mc:Fallback>
      </mc:AlternateContent>
      <p:cxnSp>
        <p:nvCxnSpPr>
          <p:cNvPr id="93" name="直接箭头连接符 92"/>
          <p:cNvCxnSpPr/>
          <p:nvPr/>
        </p:nvCxnSpPr>
        <p:spPr>
          <a:xfrm>
            <a:off x="9798050" y="363474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9806876" y="4045839"/>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9806876" y="4045839"/>
                <a:ext cx="675005" cy="378460"/>
              </a:xfrm>
              <a:prstGeom prst="rect">
                <a:avLst/>
              </a:prstGeom>
              <a:blipFill rotWithShape="1">
                <a:blip r:embed="rId7"/>
                <a:stretch>
                  <a:fillRect l="-85" t="-67" r="85" b="67"/>
                </a:stretch>
              </a:blipFill>
            </p:spPr>
            <p:txBody>
              <a:bodyPr/>
              <a:lstStyle/>
              <a:p>
                <a:r>
                  <a:rPr lang="zh-CN" altLang="en-US">
                    <a:noFill/>
                  </a:rPr>
                  <a:t> </a:t>
                </a:r>
              </a:p>
            </p:txBody>
          </p:sp>
        </mc:Fallback>
      </mc:AlternateContent>
      <p:sp>
        <p:nvSpPr>
          <p:cNvPr id="95" name="圆角右箭头 94"/>
          <p:cNvSpPr/>
          <p:nvPr/>
        </p:nvSpPr>
        <p:spPr>
          <a:xfrm>
            <a:off x="9338310" y="5025390"/>
            <a:ext cx="218440" cy="2355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96" name="直接连接符 95"/>
          <p:cNvCxnSpPr>
            <a:stCxn id="75" idx="0"/>
            <a:endCxn id="75" idx="2"/>
          </p:cNvCxnSpPr>
          <p:nvPr/>
        </p:nvCxnSpPr>
        <p:spPr>
          <a:xfrm flipH="1">
            <a:off x="9796780" y="1689100"/>
            <a:ext cx="725170" cy="92710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97" name="直接连接符 96"/>
          <p:cNvCxnSpPr>
            <a:stCxn id="75" idx="1"/>
            <a:endCxn id="75" idx="3"/>
          </p:cNvCxnSpPr>
          <p:nvPr/>
        </p:nvCxnSpPr>
        <p:spPr>
          <a:xfrm>
            <a:off x="9778365" y="1854835"/>
            <a:ext cx="762000" cy="59563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机体：</a:t>
            </a:r>
            <a:endParaRPr lang="zh-CN" altLang="en-US" sz="2400" b="1"/>
          </a:p>
        </p:txBody>
      </p:sp>
      <p:sp>
        <p:nvSpPr>
          <p:cNvPr id="5" name="文本框 4"/>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6" name="文本框 5"/>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1708086" y="1721104"/>
                <a:ext cx="446278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708086" y="1721104"/>
                <a:ext cx="4462780" cy="619125"/>
              </a:xfrm>
              <a:prstGeom prst="rect">
                <a:avLst/>
              </a:prstGeom>
              <a:blipFill rotWithShape="1">
                <a:blip r:embed="rId8"/>
                <a:stretch>
                  <a:fillRect l="-13" t="-41" r="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708086" y="2285619"/>
                <a:ext cx="452120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𝑔</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708086" y="2285619"/>
                <a:ext cx="4521200" cy="619125"/>
              </a:xfrm>
              <a:prstGeom prst="rect">
                <a:avLst/>
              </a:prstGeom>
              <a:blipFill rotWithShape="1">
                <a:blip r:embed="rId9"/>
                <a:stretch>
                  <a:fillRect l="-13" t="-41" r="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708086" y="4435094"/>
                <a:ext cx="3559810" cy="406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8086" y="4435094"/>
                <a:ext cx="3559810" cy="406400"/>
              </a:xfrm>
              <a:prstGeom prst="rect">
                <a:avLst/>
              </a:prstGeom>
              <a:blipFill rotWithShape="1">
                <a:blip r:embed="rId10"/>
                <a:stretch>
                  <a:fillRect l="-16" t="-62" r="16"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10099675" y="2199640"/>
                <a:ext cx="46926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0099675" y="2199640"/>
                <a:ext cx="469265" cy="368300"/>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 name="文本框 14"/>
              <p:cNvSpPr txBox="1"/>
              <p:nvPr/>
            </p:nvSpPr>
            <p:spPr>
              <a:xfrm>
                <a:off x="292671" y="1404239"/>
                <a:ext cx="1654810" cy="3536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292671" y="1404239"/>
                <a:ext cx="1654810" cy="353695"/>
              </a:xfrm>
              <a:prstGeom prst="rect">
                <a:avLst/>
              </a:prstGeom>
              <a:blipFill rotWithShape="1">
                <a:blip r:embed="rId1"/>
                <a:stretch>
                  <a:fillRect l="-35" t="-72" r="3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292671" y="1928114"/>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292671" y="1928114"/>
                <a:ext cx="1724660" cy="602615"/>
              </a:xfrm>
              <a:prstGeom prst="rect">
                <a:avLst/>
              </a:prstGeom>
              <a:blipFill rotWithShape="1">
                <a:blip r:embed="rId2"/>
                <a:stretch>
                  <a:fillRect l="-33" t="-42" r="33"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2671" y="2576449"/>
                <a:ext cx="7592060" cy="89598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zh-CN" altLang="en-US"/>
              </a:p>
              <a:p>
                <a:pPr algn="l"/>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292671" y="2576449"/>
                <a:ext cx="7592060" cy="895985"/>
              </a:xfrm>
              <a:prstGeom prst="rect">
                <a:avLst/>
              </a:prstGeom>
              <a:blipFill rotWithShape="1">
                <a:blip r:embed="rId3"/>
                <a:stretch>
                  <a:fillRect l="-8" t="-28" r="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292671" y="3140964"/>
                <a:ext cx="7465060"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292671" y="3140964"/>
                <a:ext cx="7465060" cy="619125"/>
              </a:xfrm>
              <a:prstGeom prst="rect">
                <a:avLst/>
              </a:prstGeom>
              <a:blipFill rotWithShape="1">
                <a:blip r:embed="rId4"/>
                <a:stretch>
                  <a:fillRect l="-8" t="-41" r="8"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292671" y="3814064"/>
                <a:ext cx="9836785" cy="40132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292671" y="3814064"/>
                <a:ext cx="9836785" cy="401320"/>
              </a:xfrm>
              <a:prstGeom prst="rect">
                <a:avLst/>
              </a:prstGeom>
              <a:blipFill rotWithShape="1">
                <a:blip r:embed="rId5"/>
                <a:stretch>
                  <a:fillRect l="-6" t="-63" r="6"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40601" y="4323334"/>
                <a:ext cx="13502005"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240601" y="4323334"/>
                <a:ext cx="13502005" cy="619125"/>
              </a:xfrm>
              <a:prstGeom prst="rect">
                <a:avLst/>
              </a:prstGeom>
              <a:blipFill rotWithShape="1">
                <a:blip r:embed="rId6"/>
                <a:stretch>
                  <a:fillRect l="-4" t="-41" r="4"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40601" y="4887849"/>
                <a:ext cx="13458190"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40601" y="4887849"/>
                <a:ext cx="13458190" cy="619125"/>
              </a:xfrm>
              <a:prstGeom prst="rect">
                <a:avLst/>
              </a:prstGeom>
              <a:blipFill rotWithShape="1">
                <a:blip r:embed="rId7"/>
                <a:stretch>
                  <a:fillRect l="-4" t="-41" r="4"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40601" y="5657469"/>
                <a:ext cx="5767070" cy="40640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40601" y="5657469"/>
                <a:ext cx="5767070" cy="406400"/>
              </a:xfrm>
              <a:prstGeom prst="rect">
                <a:avLst/>
              </a:prstGeom>
              <a:blipFill rotWithShape="1">
                <a:blip r:embed="rId8"/>
                <a:stretch>
                  <a:fillRect l="-10" t="-62" r="10"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05621" y="1545844"/>
                <a:ext cx="1586865" cy="82613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𝑁𝑅</m:t>
                          </m:r>
                        </m:num>
                        <m:den>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num>
                            <m:den>
                              <m:r>
                                <a:rPr lang="en-US" altLang="zh-CN" i="1">
                                  <a:latin typeface="Cambria Math" panose="02040503050406030204" charset="0"/>
                                  <a:cs typeface="Cambria Math" panose="02040503050406030204" charset="0"/>
                                </a:rPr>
                                <m:t>𝑅</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𝑅</m:t>
                          </m:r>
                        </m:den>
                      </m:f>
                    </m:oMath>
                  </m:oMathPara>
                </a14:m>
                <a:endParaRPr lang="en-US" altLang="zh-CN"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05621" y="1545844"/>
                <a:ext cx="1586865" cy="826135"/>
              </a:xfrm>
              <a:prstGeom prst="rect">
                <a:avLst/>
              </a:prstGeom>
              <a:blipFill rotWithShape="1">
                <a:blip r:embed="rId9"/>
                <a:stretch>
                  <a:fillRect l="-36" t="-31" r="36" b="31"/>
                </a:stretch>
              </a:blipFill>
            </p:spPr>
            <p:txBody>
              <a:bodyPr/>
              <a:lstStyle/>
              <a:p>
                <a:r>
                  <a:rPr lang="zh-CN" altLang="en-US">
                    <a:noFill/>
                  </a:rPr>
                  <a:t> </a:t>
                </a:r>
              </a:p>
            </p:txBody>
          </p:sp>
        </mc:Fallback>
      </mc:AlternateContent>
      <p:sp>
        <p:nvSpPr>
          <p:cNvPr id="7" name="右大括号 6"/>
          <p:cNvSpPr/>
          <p:nvPr/>
        </p:nvSpPr>
        <p:spPr>
          <a:xfrm>
            <a:off x="2052320" y="1464945"/>
            <a:ext cx="218440" cy="9874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7357745" y="1640840"/>
                <a:ext cx="4064000" cy="64516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7357745" y="1640840"/>
                <a:ext cx="4064000" cy="645160"/>
              </a:xfrm>
              <a:prstGeom prst="rect">
                <a:avLst/>
              </a:prstGeom>
              <a:blipFill rotWithShape="1">
                <a:blip r:embed="rId10"/>
                <a:stretch>
                  <a:fillRect/>
                </a:stretch>
              </a:blipFill>
            </p:spPr>
            <p:txBody>
              <a:bodyPr/>
              <a:lstStyle/>
              <a:p>
                <a:r>
                  <a:rPr lang="zh-CN" altLang="en-US">
                    <a:noFill/>
                  </a:rPr>
                  <a:t> </a:t>
                </a:r>
              </a:p>
            </p:txBody>
          </p:sp>
        </mc:Fallback>
      </mc:AlternateContent>
      <p:sp>
        <p:nvSpPr>
          <p:cNvPr id="20" name="文本框 19"/>
          <p:cNvSpPr txBox="1"/>
          <p:nvPr/>
        </p:nvSpPr>
        <p:spPr>
          <a:xfrm>
            <a:off x="0" y="316230"/>
            <a:ext cx="4064000" cy="460375"/>
          </a:xfrm>
          <a:prstGeom prst="rect">
            <a:avLst/>
          </a:prstGeom>
          <a:noFill/>
        </p:spPr>
        <p:txBody>
          <a:bodyPr wrap="square" rtlCol="0">
            <a:spAutoFit/>
          </a:bodyPr>
          <a:p>
            <a:r>
              <a:rPr lang="zh-CN" altLang="en-US" sz="2400" b="1"/>
              <a:t>非线性系统方程：</a:t>
            </a:r>
            <a:endParaRPr lang="zh-CN" altLang="en-US"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0"/>
                <a:ext cx="4064000" cy="61214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𝑑𝑥</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0" y="0"/>
                <a:ext cx="4064000" cy="61214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0" y="739140"/>
                <a:ext cx="12192000" cy="180848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𝜃</m:t>
                          </m:r>
                        </m:den>
                      </m:f>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6" name="文本框 5"/>
              <p:cNvSpPr txBox="1">
                <a:spLocks noRot="1" noChangeAspect="1" noMove="1" noResize="1" noEditPoints="1" noAdjustHandles="1" noChangeArrowheads="1" noChangeShapeType="1" noTextEdit="1"/>
              </p:cNvSpPr>
              <p:nvPr/>
            </p:nvSpPr>
            <p:spPr>
              <a:xfrm>
                <a:off x="0" y="739140"/>
                <a:ext cx="12192000" cy="180848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0" y="2867025"/>
                <a:ext cx="12192000" cy="153860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0" y="2867025"/>
                <a:ext cx="12192000" cy="153860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0" y="4585335"/>
                <a:ext cx="4064000" cy="61214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0" y="4585335"/>
                <a:ext cx="4064000" cy="61214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0" y="5324475"/>
                <a:ext cx="4064000" cy="63182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0" y="5324475"/>
                <a:ext cx="4064000" cy="63182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0" y="6212840"/>
                <a:ext cx="4064000" cy="65405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0" y="6212840"/>
                <a:ext cx="4064000" cy="65405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0"/>
                <a:ext cx="4064000" cy="65341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𝑑𝑥</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0" y="0"/>
                <a:ext cx="4064000" cy="65341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0" y="739140"/>
                <a:ext cx="12192000" cy="215519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𝜃</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6" name="文本框 5"/>
              <p:cNvSpPr txBox="1">
                <a:spLocks noRot="1" noChangeAspect="1" noMove="1" noResize="1" noEditPoints="1" noAdjustHandles="1" noChangeArrowheads="1" noChangeShapeType="1" noTextEdit="1"/>
              </p:cNvSpPr>
              <p:nvPr/>
            </p:nvSpPr>
            <p:spPr>
              <a:xfrm>
                <a:off x="0" y="739140"/>
                <a:ext cx="12192000" cy="215519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0" y="2867025"/>
                <a:ext cx="12192000" cy="159702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0" y="2867025"/>
                <a:ext cx="12192000" cy="15970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0" y="4585335"/>
                <a:ext cx="4064000" cy="65341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0" y="4585335"/>
                <a:ext cx="4064000" cy="65341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0" y="5324475"/>
                <a:ext cx="4064000" cy="67246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0" y="5324475"/>
                <a:ext cx="4064000" cy="6724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0" y="6212840"/>
                <a:ext cx="4064000" cy="69532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0" y="6212840"/>
                <a:ext cx="4064000" cy="69532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20"/>
          <p:cNvSpPr txBox="1"/>
          <p:nvPr/>
        </p:nvSpPr>
        <p:spPr>
          <a:xfrm>
            <a:off x="441325" y="375920"/>
            <a:ext cx="4064000" cy="398780"/>
          </a:xfrm>
          <a:prstGeom prst="rect">
            <a:avLst/>
          </a:prstGeom>
          <a:noFill/>
        </p:spPr>
        <p:txBody>
          <a:bodyPr wrap="square" rtlCol="0">
            <a:spAutoFit/>
          </a:bodyPr>
          <a:p>
            <a:r>
              <a:rPr lang="zh-CN" altLang="en-US" sz="2000" b="1"/>
              <a:t>总动能：</a:t>
            </a:r>
            <a:endParaRPr lang="zh-CN" altLang="en-US" sz="2000" b="1"/>
          </a:p>
        </p:txBody>
      </p:sp>
      <mc:AlternateContent xmlns:mc="http://schemas.openxmlformats.org/markup-compatibility/2006">
        <mc:Choice xmlns:a14="http://schemas.microsoft.com/office/drawing/2010/main" Requires="a14">
          <p:sp>
            <p:nvSpPr>
              <p:cNvPr id="4" name="文本框 3"/>
              <p:cNvSpPr txBox="1"/>
              <p:nvPr/>
            </p:nvSpPr>
            <p:spPr>
              <a:xfrm>
                <a:off x="1419860" y="902335"/>
                <a:ext cx="9793605" cy="60452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1419860" y="902335"/>
                <a:ext cx="9793605" cy="604520"/>
              </a:xfrm>
              <a:prstGeom prst="rect">
                <a:avLst/>
              </a:prstGeom>
              <a:blipFill rotWithShape="1">
                <a:blip r:embed="rId1"/>
                <a:stretch>
                  <a:fillRect/>
                </a:stretch>
              </a:blipFill>
            </p:spPr>
            <p:txBody>
              <a:bodyPr/>
              <a:lstStyle/>
              <a:p>
                <a:r>
                  <a:rPr lang="zh-CN" altLang="en-US">
                    <a:noFill/>
                  </a:rPr>
                  <a:t> </a:t>
                </a:r>
              </a:p>
            </p:txBody>
          </p:sp>
        </mc:Fallback>
      </mc:AlternateContent>
      <p:sp>
        <p:nvSpPr>
          <p:cNvPr id="5" name="文本框 4"/>
          <p:cNvSpPr txBox="1"/>
          <p:nvPr/>
        </p:nvSpPr>
        <p:spPr>
          <a:xfrm>
            <a:off x="441325" y="1634490"/>
            <a:ext cx="4064000" cy="398780"/>
          </a:xfrm>
          <a:prstGeom prst="rect">
            <a:avLst/>
          </a:prstGeom>
          <a:noFill/>
        </p:spPr>
        <p:txBody>
          <a:bodyPr wrap="square" rtlCol="0">
            <a:spAutoFit/>
          </a:bodyPr>
          <a:p>
            <a:r>
              <a:rPr lang="zh-CN" altLang="en-US" sz="2000" b="1"/>
              <a:t>总</a:t>
            </a:r>
            <a:r>
              <a:rPr lang="zh-CN" altLang="en-US" sz="2000" b="1"/>
              <a:t>势能：</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419796" y="2226564"/>
                <a:ext cx="2828290" cy="6108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𝑉</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𝑐𝑎𝑟𝑡</m:t>
                              </m:r>
                            </m:sub>
                          </m:sSub>
                        </m:num>
                        <m:den>
                          <m:r>
                            <a:rPr lang="en-US" altLang="zh-CN" i="1">
                              <a:latin typeface="Cambria Math" panose="02040503050406030204" charset="0"/>
                              <a:cs typeface="Cambria Math" panose="02040503050406030204" charset="0"/>
                            </a:rPr>
                            <m:t>2</m:t>
                          </m:r>
                        </m:den>
                      </m:f>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1419796" y="2226564"/>
                <a:ext cx="2828290" cy="610870"/>
              </a:xfrm>
              <a:prstGeom prst="rect">
                <a:avLst/>
              </a:prstGeom>
              <a:blipFill rotWithShape="1">
                <a:blip r:embed="rId2"/>
                <a:stretch>
                  <a:fillRect l="-20" t="-42" r="20" b="42"/>
                </a:stretch>
              </a:blipFill>
            </p:spPr>
            <p:txBody>
              <a:bodyPr/>
              <a:lstStyle/>
              <a:p>
                <a:r>
                  <a:rPr lang="zh-CN" altLang="en-US">
                    <a:noFill/>
                  </a:rPr>
                  <a:t> </a:t>
                </a:r>
              </a:p>
            </p:txBody>
          </p:sp>
        </mc:Fallback>
      </mc:AlternateContent>
      <p:sp>
        <p:nvSpPr>
          <p:cNvPr id="7" name="文本框 6"/>
          <p:cNvSpPr txBox="1"/>
          <p:nvPr/>
        </p:nvSpPr>
        <p:spPr>
          <a:xfrm>
            <a:off x="441325" y="3030220"/>
            <a:ext cx="4064000" cy="398780"/>
          </a:xfrm>
          <a:prstGeom prst="rect">
            <a:avLst/>
          </a:prstGeom>
          <a:noFill/>
        </p:spPr>
        <p:txBody>
          <a:bodyPr wrap="square" rtlCol="0">
            <a:spAutoFit/>
          </a:bodyPr>
          <a:p>
            <a:r>
              <a:rPr lang="zh-CN" altLang="en-US" sz="2000" b="1"/>
              <a:t>拉格朗日方程：</a:t>
            </a:r>
            <a:endParaRPr lang="zh-CN" altLang="en-US" sz="2000" b="1"/>
          </a:p>
        </p:txBody>
      </p:sp>
      <mc:AlternateContent xmlns:mc="http://schemas.openxmlformats.org/markup-compatibility/2006">
        <mc:Choice xmlns:a14="http://schemas.microsoft.com/office/drawing/2010/main" Requires="a14">
          <p:sp>
            <p:nvSpPr>
              <p:cNvPr id="8" name="文本框 7"/>
              <p:cNvSpPr txBox="1"/>
              <p:nvPr/>
            </p:nvSpPr>
            <p:spPr>
              <a:xfrm>
                <a:off x="1419796" y="3761359"/>
                <a:ext cx="2075815" cy="7137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num>
                        <m:den>
                          <m:r>
                            <a:rPr lang="en-US" altLang="zh-CN" i="1">
                              <a:latin typeface="Cambria Math" panose="02040503050406030204" charset="0"/>
                              <a:cs typeface="Cambria Math" panose="02040503050406030204" charset="0"/>
                            </a:rPr>
                            <m:t>𝑑𝑡</m:t>
                          </m:r>
                        </m:den>
                      </m:f>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e>
                                <m:sub>
                                  <m:r>
                                    <a:rPr lang="en-US" altLang="zh-CN" i="1">
                                      <a:latin typeface="Cambria Math" panose="02040503050406030204" charset="0"/>
                                      <a:cs typeface="Cambria Math" panose="02040503050406030204" charset="0"/>
                                    </a:rPr>
                                    <m:t>𝑗</m:t>
                                  </m:r>
                                </m:sub>
                              </m:sSub>
                            </m:den>
                          </m:f>
                        </m:e>
                      </m:d>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𝑞</m:t>
                              </m:r>
                            </m:e>
                            <m:sub>
                              <m:r>
                                <a:rPr lang="en-US" altLang="zh-CN" i="1">
                                  <a:latin typeface="Cambria Math" panose="02040503050406030204" charset="0"/>
                                  <a:cs typeface="Cambria Math" panose="02040503050406030204" charset="0"/>
                                </a:rPr>
                                <m:t>𝑗</m:t>
                              </m:r>
                            </m:sub>
                          </m:sSub>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1419796" y="3761359"/>
                <a:ext cx="2075815" cy="713740"/>
              </a:xfrm>
              <a:prstGeom prst="rect">
                <a:avLst/>
              </a:prstGeom>
              <a:blipFill rotWithShape="1">
                <a:blip r:embed="rId3"/>
                <a:stretch>
                  <a:fillRect l="-28" t="-36" r="28"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285365" y="3060700"/>
                <a:ext cx="1394460"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𝑇</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𝑉</m:t>
                      </m:r>
                    </m:oMath>
                  </m:oMathPara>
                </a14:m>
                <a:endParaRPr lang="en-US" altLang="zh-CN" i="1">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285365" y="3060700"/>
                <a:ext cx="1394460"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419860" y="4663440"/>
                <a:ext cx="5173980" cy="67310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e>
                            <m:e>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e>
                          </m:eqArr>
                        </m:e>
                      </m:d>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1419860" y="4663440"/>
                <a:ext cx="5173980" cy="673100"/>
              </a:xfrm>
              <a:prstGeom prst="rect">
                <a:avLst/>
              </a:prstGeom>
              <a:blipFill rotWithShape="1">
                <a:blip r:embed="rId5"/>
                <a:stretch>
                  <a:fillRect/>
                </a:stretch>
              </a:blipFill>
            </p:spPr>
            <p:txBody>
              <a:bodyPr/>
              <a:lstStyle/>
              <a:p>
                <a:r>
                  <a:rPr lang="zh-CN" altLang="en-US">
                    <a:noFill/>
                  </a:rPr>
                  <a:t> </a:t>
                </a:r>
              </a:p>
            </p:txBody>
          </p:sp>
        </mc:Fallback>
      </mc:AlternateContent>
      <p:sp>
        <p:nvSpPr>
          <p:cNvPr id="12" name="矩形 11"/>
          <p:cNvSpPr/>
          <p:nvPr/>
        </p:nvSpPr>
        <p:spPr>
          <a:xfrm>
            <a:off x="8396605" y="3228340"/>
            <a:ext cx="2055495" cy="10947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p:nvSpPr>
        <p:spPr>
          <a:xfrm>
            <a:off x="8489950" y="43230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椭圆 13"/>
          <p:cNvSpPr/>
          <p:nvPr/>
        </p:nvSpPr>
        <p:spPr>
          <a:xfrm>
            <a:off x="9951085" y="43230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rot="19620000" flipH="1">
            <a:off x="8738235" y="1281430"/>
            <a:ext cx="76200" cy="21748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6" name="直接箭头连接符 15"/>
          <p:cNvCxnSpPr/>
          <p:nvPr/>
        </p:nvCxnSpPr>
        <p:spPr>
          <a:xfrm flipV="1">
            <a:off x="9400540" y="479425"/>
            <a:ext cx="0" cy="5137150"/>
          </a:xfrm>
          <a:prstGeom prst="straightConnector1">
            <a:avLst/>
          </a:prstGeom>
          <a:ln>
            <a:solidFill>
              <a:srgbClr val="FF0000"/>
            </a:solidFill>
            <a:prstDash val="dash"/>
            <a:tailEnd type="arrow"/>
          </a:ln>
        </p:spPr>
        <p:style>
          <a:lnRef idx="2">
            <a:schemeClr val="accent1"/>
          </a:lnRef>
          <a:fillRef idx="0">
            <a:srgbClr val="FFFFFF"/>
          </a:fillRef>
          <a:effectRef idx="0">
            <a:srgbClr val="FFFFFF"/>
          </a:effectRef>
          <a:fontRef idx="minor">
            <a:schemeClr val="tx1"/>
          </a:fontRef>
        </p:style>
      </p:cxnSp>
      <p:sp>
        <p:nvSpPr>
          <p:cNvPr id="17" name="弧形 16"/>
          <p:cNvSpPr/>
          <p:nvPr/>
        </p:nvSpPr>
        <p:spPr>
          <a:xfrm rot="17580000">
            <a:off x="8648065" y="1852295"/>
            <a:ext cx="1079500" cy="1058545"/>
          </a:xfrm>
          <a:prstGeom prst="arc">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8" name="文本框 17"/>
              <p:cNvSpPr txBox="1"/>
              <p:nvPr/>
            </p:nvSpPr>
            <p:spPr>
              <a:xfrm>
                <a:off x="8849995" y="1436370"/>
                <a:ext cx="35877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𝑞</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8849995" y="1436370"/>
                <a:ext cx="358775" cy="36830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9" name="直接箭头连接符 18"/>
          <p:cNvCxnSpPr>
            <a:stCxn id="12" idx="3"/>
          </p:cNvCxnSpPr>
          <p:nvPr/>
        </p:nvCxnSpPr>
        <p:spPr>
          <a:xfrm flipV="1">
            <a:off x="10452100" y="3761740"/>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10560621" y="3325749"/>
                <a:ext cx="11671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10560621" y="3325749"/>
                <a:ext cx="1167130" cy="368300"/>
              </a:xfrm>
              <a:prstGeom prst="rect">
                <a:avLst/>
              </a:prstGeom>
              <a:blipFill rotWithShape="1">
                <a:blip r:embed="rId7"/>
                <a:stretch>
                  <a:fillRect l="-49" t="-69" r="49" b="69"/>
                </a:stretch>
              </a:blipFill>
            </p:spPr>
            <p:txBody>
              <a:bodyPr/>
              <a:lstStyle/>
              <a:p>
                <a:r>
                  <a:rPr lang="zh-CN" altLang="en-US">
                    <a:noFill/>
                  </a:rPr>
                  <a:t> </a:t>
                </a:r>
              </a:p>
            </p:txBody>
          </p:sp>
        </mc:Fallback>
      </mc:AlternateContent>
      <p:sp>
        <p:nvSpPr>
          <p:cNvPr id="22" name="椭圆 21"/>
          <p:cNvSpPr/>
          <p:nvPr/>
        </p:nvSpPr>
        <p:spPr>
          <a:xfrm>
            <a:off x="7988935" y="11861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3" name="文本框 22"/>
              <p:cNvSpPr txBox="1"/>
              <p:nvPr/>
            </p:nvSpPr>
            <p:spPr>
              <a:xfrm>
                <a:off x="8423910" y="340741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8423910" y="3407410"/>
                <a:ext cx="488315"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7860665" y="835025"/>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m:t>
                      </m:r>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7860665" y="835025"/>
                <a:ext cx="488315" cy="36830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8152130" y="217424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8152130" y="2174240"/>
                <a:ext cx="488315" cy="36830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26" name="直接连接符 25"/>
          <p:cNvCxnSpPr/>
          <p:nvPr/>
        </p:nvCxnSpPr>
        <p:spPr>
          <a:xfrm flipV="1">
            <a:off x="8046720" y="4683125"/>
            <a:ext cx="4007485" cy="635"/>
          </a:xfrm>
          <a:prstGeom prst="line">
            <a:avLst/>
          </a:prstGeom>
          <a:ln w="76200">
            <a:solidFill>
              <a:schemeClr val="tx1"/>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nvSpPr>
            <p:spPr>
              <a:xfrm>
                <a:off x="1934210" y="299085"/>
                <a:ext cx="9793605" cy="60452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oMath>
                  </m:oMathPara>
                </a14:m>
                <a:endParaRPr lang="en-US" altLang="zh-CN"/>
              </a:p>
            </p:txBody>
          </p:sp>
        </mc:Choice>
        <mc:Fallback>
          <p:sp>
            <p:nvSpPr>
              <p:cNvPr id="27" name="文本框 26"/>
              <p:cNvSpPr txBox="1">
                <a:spLocks noRot="1" noChangeAspect="1" noMove="1" noResize="1" noEditPoints="1" noAdjustHandles="1" noChangeArrowheads="1" noChangeShapeType="1" noTextEdit="1"/>
              </p:cNvSpPr>
              <p:nvPr/>
            </p:nvSpPr>
            <p:spPr>
              <a:xfrm>
                <a:off x="1934210" y="299085"/>
                <a:ext cx="9793605" cy="604520"/>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0"/>
                <a:ext cx="4064000" cy="65849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𝑑𝑥</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0" y="0"/>
                <a:ext cx="4064000" cy="65849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0" y="739140"/>
                <a:ext cx="12192000" cy="191516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𝜃</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𝑔𝑙</m:t>
                      </m:r>
                      <m:r>
                        <a:rPr lang="en-US" altLang="zh-CN" i="1">
                          <a:latin typeface="Cambria Math" panose="02040503050406030204" charset="0"/>
                          <a:cs typeface="Cambria Math" panose="02040503050406030204" charset="0"/>
                        </a:rPr>
                        <m:t> </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6" name="文本框 5"/>
              <p:cNvSpPr txBox="1">
                <a:spLocks noRot="1" noChangeAspect="1" noMove="1" noResize="1" noEditPoints="1" noAdjustHandles="1" noChangeArrowheads="1" noChangeShapeType="1" noTextEdit="1"/>
              </p:cNvSpPr>
              <p:nvPr/>
            </p:nvSpPr>
            <p:spPr>
              <a:xfrm>
                <a:off x="0" y="739140"/>
                <a:ext cx="12192000" cy="191516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0" y="2867025"/>
                <a:ext cx="12192000" cy="191579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m:t>
                          </m:r>
                          <m:r>
                            <a:rPr lang="en-US" altLang="zh-CN" i="1">
                              <a:latin typeface="Cambria Math" panose="02040503050406030204" charset="0"/>
                              <a:cs typeface="Cambria Math" panose="02040503050406030204" charset="0"/>
                            </a:rPr>
                            <m:t>∅</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𝑀𝑔𝑙</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2</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𝑀</m:t>
                          </m:r>
                        </m:sub>
                      </m:sSub>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𝑤</m:t>
                          </m:r>
                        </m:sub>
                      </m:sSub>
                      <m:sSup>
                        <m:sSupPr>
                          <m:ctrlPr>
                            <a:rPr lang="en-US" altLang="zh-CN" i="1">
                              <a:solidFill>
                                <a:srgbClr val="FF0000"/>
                              </a:solidFill>
                              <a:latin typeface="Cambria Math" panose="02040503050406030204" charset="0"/>
                              <a:cs typeface="Cambria Math" panose="02040503050406030204" charset="0"/>
                            </a:rPr>
                          </m:ctrlPr>
                        </m:sSupPr>
                        <m:e>
                          <m:r>
                            <a:rPr lang="en-US" altLang="zh-CN" i="1">
                              <a:solidFill>
                                <a:srgbClr val="FF0000"/>
                              </a:solidFill>
                              <a:latin typeface="Cambria Math" panose="02040503050406030204" charset="0"/>
                              <a:cs typeface="Cambria Math" panose="02040503050406030204" charset="0"/>
                            </a:rPr>
                            <m:t>𝐿</m:t>
                          </m:r>
                        </m:e>
                        <m:sup>
                          <m:r>
                            <a:rPr lang="en-US" altLang="zh-CN" i="1">
                              <a:solidFill>
                                <a:srgbClr val="FF0000"/>
                              </a:solidFill>
                              <a:latin typeface="Cambria Math" panose="02040503050406030204" charset="0"/>
                              <a:cs typeface="Cambria Math" panose="02040503050406030204" charset="0"/>
                            </a:rPr>
                            <m:t>2</m:t>
                          </m:r>
                        </m:sup>
                      </m:sSup>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𝑚</m:t>
                          </m:r>
                        </m:e>
                        <m:sub>
                          <m:r>
                            <a:rPr lang="en-US" altLang="zh-CN" i="1">
                              <a:solidFill>
                                <a:srgbClr val="FF0000"/>
                              </a:solidFill>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nvSpPr>
            <p:spPr>
              <a:xfrm>
                <a:off x="0" y="2867025"/>
                <a:ext cx="12192000" cy="191579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0" y="4585335"/>
                <a:ext cx="4064000" cy="65849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0" y="4585335"/>
                <a:ext cx="4064000" cy="65849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0" y="5324475"/>
                <a:ext cx="4064000" cy="67754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0" y="5324475"/>
                <a:ext cx="4064000" cy="67754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0" y="6212840"/>
                <a:ext cx="4064000" cy="70040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0" y="6212840"/>
                <a:ext cx="4064000" cy="70040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0"/>
                <a:ext cx="12192000" cy="159766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0" y="0"/>
                <a:ext cx="12192000" cy="159766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0" y="2867025"/>
                <a:ext cx="12192000" cy="155511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num>
                        <m:den>
                          <m:r>
                            <a:rPr lang="en-US" altLang="zh-CN" i="1">
                              <a:latin typeface="Cambria Math" panose="02040503050406030204" charset="0"/>
                              <a:cs typeface="Cambria Math" panose="02040503050406030204" charset="0"/>
                            </a:rPr>
                            <m:t>𝑑𝑇</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𝑅</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𝑅</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𝑅</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nvSpPr>
            <p:spPr>
              <a:xfrm>
                <a:off x="0" y="2867025"/>
                <a:ext cx="12192000" cy="155511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0"/>
                <a:ext cx="12192000" cy="190881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0" y="0"/>
                <a:ext cx="12192000" cy="190881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0" y="2867025"/>
                <a:ext cx="12192000" cy="157861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num>
                        <m:den>
                          <m:r>
                            <a:rPr lang="en-US" altLang="zh-CN" i="1">
                              <a:latin typeface="Cambria Math" panose="02040503050406030204" charset="0"/>
                              <a:cs typeface="Cambria Math" panose="02040503050406030204" charset="0"/>
                            </a:rPr>
                            <m:t>𝑑𝑇</m:t>
                          </m:r>
                        </m:den>
                      </m:f>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𝐿𝑅</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nvSpPr>
            <p:spPr>
              <a:xfrm>
                <a:off x="0" y="2867025"/>
                <a:ext cx="12192000" cy="15786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0"/>
                <a:ext cx="12192000" cy="197485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0" y="0"/>
                <a:ext cx="12192000" cy="197485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0" y="2867025"/>
                <a:ext cx="12192000" cy="158369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num>
                        <m:den>
                          <m:r>
                            <a:rPr lang="en-US" altLang="zh-CN" i="1">
                              <a:latin typeface="Cambria Math" panose="02040503050406030204" charset="0"/>
                              <a:cs typeface="Cambria Math" panose="02040503050406030204" charset="0"/>
                            </a:rPr>
                            <m:t>𝑑𝑇</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𝑅</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𝑙𝑅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nvSpPr>
            <p:spPr>
              <a:xfrm>
                <a:off x="0" y="2867025"/>
                <a:ext cx="12192000" cy="158369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9" name="文本框 8"/>
              <p:cNvSpPr txBox="1"/>
              <p:nvPr/>
            </p:nvSpPr>
            <p:spPr>
              <a:xfrm>
                <a:off x="0" y="353060"/>
                <a:ext cx="12192000" cy="979170"/>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0" y="353060"/>
                <a:ext cx="12192000" cy="97917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0" y="1332230"/>
                <a:ext cx="6096000" cy="3879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0" y="1332230"/>
                <a:ext cx="6096000" cy="38798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35" y="1720215"/>
                <a:ext cx="10083165" cy="1555750"/>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35" y="1720215"/>
                <a:ext cx="10083165" cy="155575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0" y="3275965"/>
                <a:ext cx="10083165" cy="3879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0" y="3275965"/>
                <a:ext cx="10083165" cy="38798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0" y="3917950"/>
                <a:ext cx="12191365" cy="99631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𝑔𝑙</m:t>
                      </m:r>
                      <m:r>
                        <a:rPr lang="en-US" altLang="zh-CN" i="1">
                          <a:latin typeface="Cambria Math" panose="02040503050406030204" charset="0"/>
                          <a:cs typeface="Cambria Math" panose="02040503050406030204" charset="0"/>
                        </a:rPr>
                        <m:t> </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0" y="3917950"/>
                <a:ext cx="12191365" cy="99631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635" y="5168265"/>
                <a:ext cx="11702415" cy="99631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6</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𝑀𝑔𝑙</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𝑀</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635" y="5168265"/>
                <a:ext cx="11702415" cy="99631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9" name="文本框 8"/>
              <p:cNvSpPr txBox="1"/>
              <p:nvPr/>
            </p:nvSpPr>
            <p:spPr>
              <a:xfrm>
                <a:off x="-635" y="108585"/>
                <a:ext cx="12192000" cy="3879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635" y="108585"/>
                <a:ext cx="12192000" cy="38798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0" y="695960"/>
                <a:ext cx="12192635" cy="68262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𝑅</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𝑅</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𝑅</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0" y="695960"/>
                <a:ext cx="12192635" cy="68262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635" y="1686560"/>
                <a:ext cx="12192635" cy="96202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35" y="1686560"/>
                <a:ext cx="12192635" cy="9620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635" y="2775585"/>
                <a:ext cx="12192635" cy="3879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𝐿𝑅</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𝐿𝑅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35" y="2775585"/>
                <a:ext cx="12192635" cy="38798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0" y="3290570"/>
                <a:ext cx="12094845" cy="99631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0" y="3290570"/>
                <a:ext cx="12094845" cy="99631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35" y="4560570"/>
                <a:ext cx="12192635" cy="3879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6</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𝑅</m:t>
                      </m:r>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𝑙</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𝑙𝑅</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oMath>
                  </m:oMathPara>
                </a14:m>
                <a:endParaRPr lang="en-US" altLang="zh-CN" i="1">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635" y="4560570"/>
                <a:ext cx="12192635" cy="38798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270" y="5346065"/>
                <a:ext cx="12191365" cy="127381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r>
                        <a:rPr lang="en-US" altLang="zh-CN" b="1" i="1">
                          <a:solidFill>
                            <a:srgbClr val="FF0000"/>
                          </a:solidFill>
                          <a:latin typeface="Cambria Math" panose="02040503050406030204" charset="0"/>
                          <a:cs typeface="Cambria Math" panose="02040503050406030204" charset="0"/>
                        </a:rPr>
                        <m:t>𝑫</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𝑅</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oMath>
                  </m:oMathPara>
                </a14:m>
                <a:endParaRPr lang="en-US" altLang="zh-CN"/>
              </a:p>
              <a:p>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1270" y="5346065"/>
                <a:ext cx="12191365" cy="127381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2389441" y="914654"/>
                <a:ext cx="2987040" cy="16490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m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5</m:t>
                                          </m:r>
                                        </m:sub>
                                      </m:sSub>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4</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6</m:t>
                                          </m:r>
                                        </m:sub>
                                      </m:sSub>
                                    </m:e>
                                    <m:e>
                                      <m:r>
                                        <a:rPr lang="en-US" altLang="zh-CN" i="1">
                                          <a:latin typeface="Cambria Math" panose="02040503050406030204" charset="0"/>
                                          <a:cs typeface="Cambria Math" panose="02040503050406030204" charset="0"/>
                                        </a:rPr>
                                        <m:t>0</m:t>
                                      </m:r>
                                    </m:e>
                                  </m:mr>
                                </m:m>
                              </m:e>
                            </m:mr>
                          </m:m>
                        </m:e>
                      </m:d>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2389441" y="914654"/>
                <a:ext cx="2987040" cy="1649095"/>
              </a:xfrm>
              <a:prstGeom prst="rect">
                <a:avLst/>
              </a:prstGeom>
              <a:blipFill rotWithShape="1">
                <a:blip r:embed="rId1"/>
                <a:stretch>
                  <a:fillRect l="-19" t="-15" r="19"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678805" y="914400"/>
                <a:ext cx="1610995" cy="163893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5678805" y="914400"/>
                <a:ext cx="1610995" cy="163893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440866" y="943229"/>
                <a:ext cx="1554480" cy="16465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mr>
                                </m:m>
                              </m:e>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2</m:t>
                                          </m:r>
                                        </m:sub>
                                      </m:sSub>
                                    </m:e>
                                  </m:mr>
                                  <m:mr>
                                    <m:e>
                                      <m:r>
                                        <a:rPr lang="en-US" altLang="zh-CN" i="1">
                                          <a:latin typeface="Cambria Math" panose="02040503050406030204" charset="0"/>
                                          <a:cs typeface="Cambria Math" panose="02040503050406030204" charset="0"/>
                                        </a:rPr>
                                        <m:t>0</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5</m:t>
                                          </m:r>
                                        </m:sub>
                                      </m:sSub>
                                    </m:e>
                                  </m:mr>
                                </m:m>
                              </m:e>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4</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6</m:t>
                                          </m:r>
                                        </m:sub>
                                      </m:sSub>
                                    </m:e>
                                  </m:mr>
                                </m:m>
                              </m:e>
                            </m:mr>
                          </m:m>
                        </m:e>
                      </m:d>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7440866" y="943229"/>
                <a:ext cx="1554480" cy="1646555"/>
              </a:xfrm>
              <a:prstGeom prst="rect">
                <a:avLst/>
              </a:prstGeom>
              <a:blipFill rotWithShape="1">
                <a:blip r:embed="rId3"/>
                <a:stretch>
                  <a:fillRect l="-37" t="-15" r="37"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553210" y="3429000"/>
                <a:ext cx="8942070" cy="164909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num>
                        <m:den>
                          <m:r>
                            <a:rPr lang="en-US" altLang="zh-CN" i="1">
                              <a:latin typeface="Cambria Math" panose="02040503050406030204" charset="0"/>
                              <a:cs typeface="Cambria Math" panose="02040503050406030204" charset="0"/>
                            </a:rPr>
                            <m:t>𝑑𝑡</m:t>
                          </m:r>
                        </m:den>
                      </m:f>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m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5</m:t>
                                          </m:r>
                                        </m:sub>
                                      </m:sSub>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4</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6</m:t>
                                          </m:r>
                                        </m:sub>
                                      </m:sSub>
                                    </m:e>
                                    <m:e>
                                      <m:r>
                                        <a:rPr lang="en-US" altLang="zh-CN" i="1">
                                          <a:latin typeface="Cambria Math" panose="02040503050406030204" charset="0"/>
                                          <a:cs typeface="Cambria Math" panose="02040503050406030204" charset="0"/>
                                        </a:rPr>
                                        <m:t>0</m:t>
                                      </m:r>
                                    </m:e>
                                  </m:mr>
                                </m:m>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mr>
                                </m:m>
                              </m:e>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2</m:t>
                                          </m:r>
                                        </m:sub>
                                      </m:sSub>
                                    </m:e>
                                  </m:mr>
                                  <m:mr>
                                    <m:e>
                                      <m:r>
                                        <a:rPr lang="en-US" altLang="zh-CN" i="1">
                                          <a:latin typeface="Cambria Math" panose="02040503050406030204" charset="0"/>
                                          <a:cs typeface="Cambria Math" panose="02040503050406030204" charset="0"/>
                                        </a:rPr>
                                        <m:t>0</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5</m:t>
                                          </m:r>
                                        </m:sub>
                                      </m:sSub>
                                    </m:e>
                                  </m:mr>
                                </m:m>
                              </m:e>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4</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6</m:t>
                                          </m:r>
                                        </m:sub>
                                      </m:sSub>
                                    </m:e>
                                  </m:mr>
                                </m:m>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r>
                              <m:e>
                                <m:r>
                                  <a:rPr lang="en-US" altLang="zh-CN" i="1">
                                    <a:latin typeface="Cambria Math" panose="02040503050406030204" charset="0"/>
                                    <a:cs typeface="Cambria Math" panose="02040503050406030204" charset="0"/>
                                  </a:rPr>
                                  <m:t>𝑇</m:t>
                                </m:r>
                              </m:e>
                            </m:mr>
                          </m:m>
                        </m:e>
                      </m:d>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1553210" y="3429000"/>
                <a:ext cx="8942070" cy="1649095"/>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0" y="239395"/>
            <a:ext cx="4064000" cy="460375"/>
          </a:xfrm>
          <a:prstGeom prst="rect">
            <a:avLst/>
          </a:prstGeom>
          <a:noFill/>
        </p:spPr>
        <p:txBody>
          <a:bodyPr wrap="square" rtlCol="0">
            <a:spAutoFit/>
          </a:bodyPr>
          <a:p>
            <a:r>
              <a:rPr lang="zh-CN" altLang="en-US" sz="2400" b="1"/>
              <a:t>线性系统方程：</a:t>
            </a:r>
            <a:endParaRPr lang="zh-CN" altLang="en-US" sz="24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 name="椭圆 75"/>
          <p:cNvSpPr/>
          <p:nvPr/>
        </p:nvSpPr>
        <p:spPr>
          <a:xfrm>
            <a:off x="8227695" y="4337685"/>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H="1" flipV="1">
            <a:off x="8056880" y="2004060"/>
            <a:ext cx="724535" cy="28670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9" name="流程图: 或者 78"/>
          <p:cNvSpPr/>
          <p:nvPr/>
        </p:nvSpPr>
        <p:spPr>
          <a:xfrm>
            <a:off x="8154035" y="298323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8587740" y="469773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flipV="1">
            <a:off x="8775065" y="370967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8820785" y="3705860"/>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85" name="文本框 84"/>
              <p:cNvSpPr txBox="1">
                <a:spLocks noRot="1" noChangeAspect="1" noMove="1" noResize="1" noEditPoints="1" noAdjustHandles="1" noChangeArrowheads="1" noChangeShapeType="1" noTextEdit="1"/>
              </p:cNvSpPr>
              <p:nvPr/>
            </p:nvSpPr>
            <p:spPr>
              <a:xfrm>
                <a:off x="8820785" y="3705860"/>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8290560" y="2465070"/>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8290560" y="2465070"/>
                <a:ext cx="495935"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8514080" y="383794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8514080" y="3837940"/>
                <a:ext cx="322580" cy="3683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93" name="直接箭头连接符 92"/>
          <p:cNvCxnSpPr/>
          <p:nvPr/>
        </p:nvCxnSpPr>
        <p:spPr>
          <a:xfrm>
            <a:off x="8329930" y="3108325"/>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7807896" y="3546729"/>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7807896" y="3546729"/>
                <a:ext cx="675005" cy="378460"/>
              </a:xfrm>
              <a:prstGeom prst="rect">
                <a:avLst/>
              </a:prstGeom>
              <a:blipFill rotWithShape="1">
                <a:blip r:embed="rId4"/>
                <a:stretch>
                  <a:fillRect l="-85" t="-67" r="85"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8290560" y="4892675"/>
                <a:ext cx="40068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oMath>
                  </m:oMathPara>
                </a14:m>
                <a:endParaRPr lang="en-US" altLang="zh-CN" i="1">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8290560" y="4892675"/>
                <a:ext cx="400685" cy="368300"/>
              </a:xfrm>
              <a:prstGeom prst="rect">
                <a:avLst/>
              </a:prstGeom>
              <a:blipFill rotWithShape="1">
                <a:blip r:embed="rId5"/>
                <a:stretch>
                  <a:fillRect/>
                </a:stretch>
              </a:blipFill>
            </p:spPr>
            <p:txBody>
              <a:bodyPr/>
              <a:lstStyle/>
              <a:p>
                <a:r>
                  <a:rPr lang="zh-CN" altLang="en-US">
                    <a:noFill/>
                  </a:rPr>
                  <a:t> </a:t>
                </a:r>
              </a:p>
            </p:txBody>
          </p:sp>
        </mc:Fallback>
      </mc:AlternateContent>
      <p:sp>
        <p:nvSpPr>
          <p:cNvPr id="11" name="圆角右箭头 10"/>
          <p:cNvSpPr/>
          <p:nvPr/>
        </p:nvSpPr>
        <p:spPr>
          <a:xfrm flipH="1">
            <a:off x="8691245" y="4337685"/>
            <a:ext cx="403225" cy="37274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12" name="直接箭头连接符 11"/>
          <p:cNvCxnSpPr/>
          <p:nvPr/>
        </p:nvCxnSpPr>
        <p:spPr>
          <a:xfrm flipH="1" flipV="1">
            <a:off x="7593965" y="5405755"/>
            <a:ext cx="1181100" cy="76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7373556" y="5037709"/>
            <a:ext cx="513715" cy="368300"/>
          </a:xfrm>
          <a:prstGeom prst="rect">
            <a:avLst/>
          </a:prstGeom>
          <a:noFill/>
        </p:spPr>
        <p:txBody>
          <a:bodyPr wrap="none" rtlCol="0" anchor="t">
            <a:spAutoFit/>
          </a:bodyPr>
          <a:p>
            <a:pPr algn="l"/>
            <a:r>
              <a:rPr lang="en-US" altLang="zh-CN"/>
              <a:t>N_f</a:t>
            </a:r>
            <a:endParaRPr lang="en-US" altLang="zh-CN"/>
          </a:p>
        </p:txBody>
      </p:sp>
      <p:sp>
        <p:nvSpPr>
          <p:cNvPr id="73" name="圆角右箭头 72"/>
          <p:cNvSpPr/>
          <p:nvPr/>
        </p:nvSpPr>
        <p:spPr>
          <a:xfrm flipH="1">
            <a:off x="8089265" y="1739265"/>
            <a:ext cx="403225" cy="37274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5" name="矩形 74"/>
          <p:cNvSpPr/>
          <p:nvPr/>
        </p:nvSpPr>
        <p:spPr>
          <a:xfrm rot="19320000">
            <a:off x="7360285" y="113855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流程图: 或者 77"/>
          <p:cNvSpPr/>
          <p:nvPr/>
        </p:nvSpPr>
        <p:spPr>
          <a:xfrm>
            <a:off x="7646670" y="152336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92" name="文本框 91"/>
              <p:cNvSpPr txBox="1"/>
              <p:nvPr/>
            </p:nvSpPr>
            <p:spPr>
              <a:xfrm>
                <a:off x="7755191" y="1523619"/>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ea typeface="MS Mincho" charset="0"/>
                          <a:cs typeface="Cambria Math" panose="02040503050406030204" charset="0"/>
                        </a:rPr>
                        <m:t>∅</m:t>
                      </m:r>
                    </m:oMath>
                  </m:oMathPara>
                </a14:m>
                <a:endParaRPr lang="en-US" altLang="zh-CN" b="1" i="1">
                  <a:solidFill>
                    <a:schemeClr val="tx1"/>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7755191" y="1523619"/>
                <a:ext cx="451485" cy="368300"/>
              </a:xfrm>
              <a:prstGeom prst="rect">
                <a:avLst/>
              </a:prstGeom>
              <a:blipFill rotWithShape="1">
                <a:blip r:embed="rId6"/>
                <a:stretch>
                  <a:fillRect l="-126" t="-69" r="126" b="69"/>
                </a:stretch>
              </a:blipFill>
            </p:spPr>
            <p:txBody>
              <a:bodyPr/>
              <a:lstStyle/>
              <a:p>
                <a:r>
                  <a:rPr lang="zh-CN" altLang="en-US">
                    <a:noFill/>
                  </a:rPr>
                  <a:t> </a:t>
                </a:r>
              </a:p>
            </p:txBody>
          </p:sp>
        </mc:Fallback>
      </mc:AlternateContent>
      <p:cxnSp>
        <p:nvCxnSpPr>
          <p:cNvPr id="96" name="直接连接符 95"/>
          <p:cNvCxnSpPr>
            <a:stCxn id="75" idx="0"/>
            <a:endCxn id="75" idx="2"/>
          </p:cNvCxnSpPr>
          <p:nvPr/>
        </p:nvCxnSpPr>
        <p:spPr>
          <a:xfrm>
            <a:off x="7481570" y="1263650"/>
            <a:ext cx="725170" cy="92710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97" name="直接连接符 96"/>
          <p:cNvCxnSpPr/>
          <p:nvPr/>
        </p:nvCxnSpPr>
        <p:spPr>
          <a:xfrm flipV="1">
            <a:off x="7336155" y="1413510"/>
            <a:ext cx="762000" cy="59563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nvSpPr>
            <p:spPr>
              <a:xfrm>
                <a:off x="8162925" y="1822450"/>
                <a:ext cx="46926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en-US" altLang="zh-CN" i="1">
                  <a:latin typeface="Cambria Math" panose="02040503050406030204" charset="0"/>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8162925" y="1822450"/>
                <a:ext cx="469265"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8574976" y="1883664"/>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8574976" y="1883664"/>
                <a:ext cx="655320" cy="351790"/>
              </a:xfrm>
              <a:prstGeom prst="rect">
                <a:avLst/>
              </a:prstGeom>
              <a:blipFill rotWithShape="1">
                <a:blip r:embed="rId8"/>
                <a:stretch>
                  <a:fillRect l="-87" t="-72" r="87" b="72"/>
                </a:stretch>
              </a:blipFill>
            </p:spPr>
            <p:txBody>
              <a:bodyPr/>
              <a:lstStyle/>
              <a:p>
                <a:r>
                  <a:rPr lang="zh-CN" altLang="en-US">
                    <a:noFill/>
                  </a:rPr>
                  <a:t> </a:t>
                </a:r>
              </a:p>
            </p:txBody>
          </p:sp>
        </mc:Fallback>
      </mc:AlternateContent>
      <p:cxnSp>
        <p:nvCxnSpPr>
          <p:cNvPr id="20" name="直接箭头连接符 19"/>
          <p:cNvCxnSpPr/>
          <p:nvPr/>
        </p:nvCxnSpPr>
        <p:spPr>
          <a:xfrm flipH="1">
            <a:off x="8768715" y="4841875"/>
            <a:ext cx="4445" cy="12515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1" name="文本框 20"/>
              <p:cNvSpPr txBox="1"/>
              <p:nvPr/>
            </p:nvSpPr>
            <p:spPr>
              <a:xfrm>
                <a:off x="8850566" y="5830824"/>
                <a:ext cx="6661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21" name="文本框 20"/>
              <p:cNvSpPr txBox="1">
                <a:spLocks noRot="1" noChangeAspect="1" noMove="1" noResize="1" noEditPoints="1" noAdjustHandles="1" noChangeArrowheads="1" noChangeShapeType="1" noTextEdit="1"/>
              </p:cNvSpPr>
              <p:nvPr/>
            </p:nvSpPr>
            <p:spPr>
              <a:xfrm>
                <a:off x="8850566" y="5830824"/>
                <a:ext cx="666115" cy="368300"/>
              </a:xfrm>
              <a:prstGeom prst="rect">
                <a:avLst/>
              </a:prstGeom>
              <a:blipFill rotWithShape="1">
                <a:blip r:embed="rId9"/>
                <a:stretch>
                  <a:fillRect l="-86" t="-69" r="86" b="69"/>
                </a:stretch>
              </a:blipFill>
            </p:spPr>
            <p:txBody>
              <a:bodyPr/>
              <a:lstStyle/>
              <a:p>
                <a:r>
                  <a:rPr lang="zh-CN" altLang="en-US">
                    <a:noFill/>
                  </a:rPr>
                  <a:t> </a:t>
                </a:r>
              </a:p>
            </p:txBody>
          </p:sp>
        </mc:Fallback>
      </mc:AlternateContent>
      <p:cxnSp>
        <p:nvCxnSpPr>
          <p:cNvPr id="22" name="直接箭头连接符 21"/>
          <p:cNvCxnSpPr/>
          <p:nvPr/>
        </p:nvCxnSpPr>
        <p:spPr>
          <a:xfrm flipH="1">
            <a:off x="7807960" y="1739265"/>
            <a:ext cx="4445" cy="12515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7100506" y="2612644"/>
                <a:ext cx="5956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7100506" y="2612644"/>
                <a:ext cx="595630" cy="368300"/>
              </a:xfrm>
              <a:prstGeom prst="rect">
                <a:avLst/>
              </a:prstGeom>
              <a:blipFill rotWithShape="1">
                <a:blip r:embed="rId10"/>
                <a:stretch>
                  <a:fillRect l="-96" t="-69" r="96" b="69"/>
                </a:stretch>
              </a:blipFill>
            </p:spPr>
            <p:txBody>
              <a:bodyPr/>
              <a:lstStyle/>
              <a:p>
                <a:r>
                  <a:rPr lang="zh-CN" altLang="en-US">
                    <a:noFill/>
                  </a:rPr>
                  <a:t> </a:t>
                </a:r>
              </a:p>
            </p:txBody>
          </p:sp>
        </mc:Fallback>
      </mc:AlternateContent>
      <p:cxnSp>
        <p:nvCxnSpPr>
          <p:cNvPr id="24" name="直接箭头连接符 23"/>
          <p:cNvCxnSpPr/>
          <p:nvPr/>
        </p:nvCxnSpPr>
        <p:spPr>
          <a:xfrm flipV="1">
            <a:off x="8063865" y="86804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5" name="文本框 24"/>
              <p:cNvSpPr txBox="1"/>
              <p:nvPr/>
            </p:nvSpPr>
            <p:spPr>
              <a:xfrm>
                <a:off x="1536065" y="3124835"/>
                <a:ext cx="4617720" cy="3022600"/>
              </a:xfrm>
              <a:prstGeom prst="rect">
                <a:avLst/>
              </a:prstGeom>
              <a:noFill/>
            </p:spPr>
            <p:txBody>
              <a:bodyPr wrap="square" rtlCol="0">
                <a:noAutofit/>
              </a:bodyPr>
              <a:p>
                <a:r>
                  <a:rPr lang="en-US" altLang="zh-CN"/>
                  <a:t>R</a:t>
                </a:r>
                <a:r>
                  <a:rPr lang="zh-CN" altLang="en-US"/>
                  <a:t>：驱动轮</a:t>
                </a:r>
                <a:r>
                  <a:rPr lang="zh-CN" altLang="en-US"/>
                  <a:t>半径</a:t>
                </a:r>
                <a:endParaRPr lang="zh-CN" altLang="en-US"/>
              </a:p>
              <a:p>
                <a:r>
                  <a:rPr lang="en-US" altLang="zh-CN"/>
                  <a:t>L</a:t>
                </a:r>
                <a:r>
                  <a:rPr lang="zh-CN" altLang="en-US"/>
                  <a:t>：摆杆中心到驱动轮轴</a:t>
                </a:r>
                <a:r>
                  <a:rPr lang="zh-CN" altLang="en-US"/>
                  <a:t>距离</a:t>
                </a:r>
                <a:endParaRPr lang="zh-CN" altLang="en-US"/>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a14:m>
                <a:r>
                  <a:rPr lang="zh-CN" altLang="en-US">
                    <a:latin typeface="Cambria Math" panose="02040503050406030204" charset="0"/>
                    <a:cs typeface="Cambria Math" panose="02040503050406030204" charset="0"/>
                  </a:rPr>
                  <a:t>：摆杆重心到机体转轴</a:t>
                </a:r>
                <a:r>
                  <a:rPr lang="zh-CN" altLang="en-US">
                    <a:latin typeface="Cambria Math" panose="02040503050406030204" charset="0"/>
                    <a:cs typeface="Cambria Math" panose="02040503050406030204" charset="0"/>
                  </a:rPr>
                  <a:t>距离</a:t>
                </a:r>
                <a:endParaRPr lang="zh-CN" altLang="en-US">
                  <a:latin typeface="Cambria Math" panose="02040503050406030204" charset="0"/>
                  <a:cs typeface="Cambria Math" panose="02040503050406030204" charset="0"/>
                </a:endParaRPr>
              </a:p>
              <a:p>
                <a14:m>
                  <m:oMath xmlns:m="http://schemas.openxmlformats.org/officeDocument/2006/math">
                    <m:r>
                      <a:rPr lang="en-US" altLang="zh-CN" i="1">
                        <a:latin typeface="Cambria Math" panose="02040503050406030204" charset="0"/>
                        <a:cs typeface="Cambria Math" panose="02040503050406030204" charset="0"/>
                      </a:rPr>
                      <m:t>𝑙</m:t>
                    </m:r>
                  </m:oMath>
                </a14:m>
                <a:r>
                  <a:rPr lang="zh-CN" altLang="en-US">
                    <a:latin typeface="Cambria Math" panose="02040503050406030204" charset="0"/>
                    <a:cs typeface="Cambria Math" panose="02040503050406030204" charset="0"/>
                  </a:rPr>
                  <a:t>：机体重心到转轴</a:t>
                </a:r>
                <a:r>
                  <a:rPr lang="zh-CN" altLang="en-US">
                    <a:latin typeface="Cambria Math" panose="02040503050406030204" charset="0"/>
                    <a:cs typeface="Cambria Math" panose="02040503050406030204" charset="0"/>
                  </a:rPr>
                  <a:t>距离</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𝑀</m:t>
                        </m:r>
                      </m:sub>
                    </m:sSub>
                  </m:oMath>
                </a14:m>
                <a:r>
                  <a:rPr lang="zh-CN" altLang="en-US">
                    <a:latin typeface="Cambria Math" panose="02040503050406030204" charset="0"/>
                    <a:cs typeface="Cambria Math" panose="02040503050406030204" charset="0"/>
                  </a:rPr>
                  <a:t>：驱动轮转子</a:t>
                </a:r>
                <a:r>
                  <a:rPr lang="zh-CN" altLang="en-US">
                    <a:latin typeface="Cambria Math" panose="02040503050406030204" charset="0"/>
                    <a:cs typeface="Cambria Math" panose="02040503050406030204" charset="0"/>
                  </a:rPr>
                  <a:t>质量</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oMath>
                </a14:m>
                <a:r>
                  <a:rPr lang="zh-CN" altLang="en-US">
                    <a:latin typeface="Cambria Math" panose="02040503050406030204" charset="0"/>
                    <a:cs typeface="Cambria Math" panose="02040503050406030204" charset="0"/>
                  </a:rPr>
                  <a:t>：摆杆</a:t>
                </a:r>
                <a:r>
                  <a:rPr lang="zh-CN" altLang="en-US">
                    <a:latin typeface="Cambria Math" panose="02040503050406030204" charset="0"/>
                    <a:cs typeface="Cambria Math" panose="02040503050406030204" charset="0"/>
                  </a:rPr>
                  <a:t>质量</a:t>
                </a:r>
                <a:endParaRPr lang="zh-CN" altLang="en-US">
                  <a:latin typeface="Cambria Math" panose="02040503050406030204" charset="0"/>
                  <a:cs typeface="Cambria Math" panose="02040503050406030204" charset="0"/>
                </a:endParaRPr>
              </a:p>
              <a:p>
                <a:r>
                  <a:rPr lang="en-US" altLang="zh-CN">
                    <a:latin typeface="Cambria Math" panose="02040503050406030204" charset="0"/>
                    <a:cs typeface="Cambria Math" panose="02040503050406030204" charset="0"/>
                  </a:rPr>
                  <a:t>M </a:t>
                </a:r>
                <a:r>
                  <a:rPr lang="zh-CN" altLang="en-US">
                    <a:latin typeface="Cambria Math" panose="02040503050406030204" charset="0"/>
                    <a:cs typeface="Cambria Math" panose="02040503050406030204" charset="0"/>
                  </a:rPr>
                  <a:t>：机体</a:t>
                </a:r>
                <a:r>
                  <a:rPr lang="zh-CN" altLang="en-US">
                    <a:latin typeface="Cambria Math" panose="02040503050406030204" charset="0"/>
                    <a:cs typeface="Cambria Math" panose="02040503050406030204" charset="0"/>
                  </a:rPr>
                  <a:t>质量</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oMath>
                </a14:m>
                <a:r>
                  <a:rPr lang="zh-CN" altLang="en-US">
                    <a:latin typeface="Cambria Math" panose="02040503050406030204" charset="0"/>
                    <a:cs typeface="Cambria Math" panose="02040503050406030204" charset="0"/>
                  </a:rPr>
                  <a:t>：驱动轮转动</a:t>
                </a:r>
                <a:r>
                  <a:rPr lang="zh-CN" altLang="en-US">
                    <a:latin typeface="Cambria Math" panose="02040503050406030204" charset="0"/>
                    <a:cs typeface="Cambria Math" panose="02040503050406030204" charset="0"/>
                  </a:rPr>
                  <a:t>惯量</a:t>
                </a:r>
                <a:endParaRPr lang="zh-CN" altLang="en-US">
                  <a:latin typeface="Cambria Math" panose="02040503050406030204" charset="0"/>
                  <a:cs typeface="Cambria Math" panose="02040503050406030204" charset="0"/>
                </a:endParaRPr>
              </a:p>
              <a:p>
                <a:r>
                  <a:rPr lang="en-US" altLang="zh-CN">
                    <a:latin typeface="Cambria Math" panose="02040503050406030204" charset="0"/>
                    <a:cs typeface="Cambria Math" panose="02040503050406030204" charset="0"/>
                  </a:rPr>
                  <a:t>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oMath>
                </a14:m>
                <a:r>
                  <a:rPr lang="zh-CN" altLang="en-US">
                    <a:latin typeface="Cambria Math" panose="02040503050406030204" charset="0"/>
                    <a:cs typeface="Cambria Math" panose="02040503050406030204" charset="0"/>
                    <a:sym typeface="+mn-ea"/>
                  </a:rPr>
                  <a:t>：</a:t>
                </a:r>
                <a:r>
                  <a:rPr lang="zh-CN" altLang="en-US">
                    <a:latin typeface="Cambria Math" panose="02040503050406030204" charset="0"/>
                    <a:cs typeface="Cambria Math" panose="02040503050406030204" charset="0"/>
                    <a:sym typeface="+mn-ea"/>
                  </a:rPr>
                  <a:t>摆杆转动惯量</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oMath>
                </a14:m>
                <a:r>
                  <a:rPr lang="zh-CN" altLang="en-US">
                    <a:latin typeface="Cambria Math" panose="02040503050406030204" charset="0"/>
                    <a:cs typeface="Cambria Math" panose="02040503050406030204" charset="0"/>
                    <a:sym typeface="+mn-ea"/>
                  </a:rPr>
                  <a:t>：</a:t>
                </a:r>
                <a:r>
                  <a:rPr lang="zh-CN" altLang="en-US">
                    <a:latin typeface="Cambria Math" panose="02040503050406030204" charset="0"/>
                    <a:cs typeface="Cambria Math" panose="02040503050406030204" charset="0"/>
                    <a:sym typeface="+mn-ea"/>
                  </a:rPr>
                  <a:t>机体转动惯量</a:t>
                </a:r>
                <a:endParaRPr lang="zh-CN" altLang="en-US">
                  <a:latin typeface="Cambria Math" panose="02040503050406030204" charset="0"/>
                  <a:cs typeface="Cambria Math" panose="02040503050406030204" charset="0"/>
                </a:endParaRPr>
              </a:p>
              <a:p>
                <a:endParaRPr lang="zh-CN" altLang="en-US">
                  <a:latin typeface="Cambria Math" panose="02040503050406030204" charset="0"/>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1536065" y="3124835"/>
                <a:ext cx="4617720" cy="3022600"/>
              </a:xfrm>
              <a:prstGeom prst="rect">
                <a:avLst/>
              </a:prstGeom>
              <a:blipFill rotWithShape="1">
                <a:blip r:embed="rId11"/>
                <a:stretch>
                  <a:fillRect b="-24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536065" y="1412240"/>
                <a:ext cx="4617720" cy="1437640"/>
              </a:xfrm>
              <a:prstGeom prst="rect">
                <a:avLst/>
              </a:prstGeom>
              <a:noFill/>
            </p:spPr>
            <p:txBody>
              <a:bodyPr wrap="square" rtlCol="0">
                <a:noAutofit/>
              </a:bodyPr>
              <a:p>
                <a14:m>
                  <m:oMath xmlns:m="http://schemas.openxmlformats.org/officeDocument/2006/math">
                    <m:r>
                      <a:rPr lang="en-US" altLang="zh-CN" i="1">
                        <a:latin typeface="Cambria Math" panose="02040503050406030204" charset="0"/>
                        <a:cs typeface="Cambria Math" panose="02040503050406030204" charset="0"/>
                      </a:rPr>
                      <m:t>𝜃</m:t>
                    </m:r>
                  </m:oMath>
                </a14:m>
                <a:r>
                  <a:rPr lang="zh-CN" altLang="en-US">
                    <a:latin typeface="Cambria Math" panose="02040503050406030204" charset="0"/>
                    <a:cs typeface="Cambria Math" panose="02040503050406030204" charset="0"/>
                  </a:rPr>
                  <a:t>：图为正向，由仿真环境的坐标</a:t>
                </a:r>
                <a:r>
                  <a:rPr lang="zh-CN" altLang="en-US">
                    <a:latin typeface="Cambria Math" panose="02040503050406030204" charset="0"/>
                    <a:cs typeface="Cambria Math" panose="02040503050406030204" charset="0"/>
                  </a:rPr>
                  <a:t>决定</a:t>
                </a:r>
                <a:endParaRPr lang="zh-CN" altLang="en-US">
                  <a:latin typeface="Cambria Math" panose="02040503050406030204" charset="0"/>
                  <a:cs typeface="Cambria Math" panose="02040503050406030204" charset="0"/>
                </a:endParaRPr>
              </a:p>
              <a:p>
                <a14:m>
                  <m:oMath xmlns:m="http://schemas.openxmlformats.org/officeDocument/2006/math">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sym typeface="+mn-ea"/>
                  </a:rPr>
                  <a:t>：图为正向，由仿真环境的坐标决定</a:t>
                </a:r>
                <a:endParaRPr lang="zh-CN" altLang="en-US">
                  <a:latin typeface="Cambria Math" panose="02040503050406030204" charset="0"/>
                  <a:cs typeface="Cambria Math" panose="02040503050406030204" charset="0"/>
                </a:endParaRPr>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a14:m>
                <a:r>
                  <a:rPr lang="zh-CN" altLang="en-US">
                    <a:latin typeface="Cambria Math" panose="02040503050406030204" charset="0"/>
                    <a:cs typeface="Cambria Math" panose="02040503050406030204" charset="0"/>
                  </a:rPr>
                  <a:t>：腕关节</a:t>
                </a:r>
                <a:r>
                  <a:rPr lang="zh-CN" altLang="en-US">
                    <a:latin typeface="Cambria Math" panose="02040503050406030204" charset="0"/>
                    <a:cs typeface="Cambria Math" panose="02040503050406030204" charset="0"/>
                  </a:rPr>
                  <a:t>扭矩</a:t>
                </a:r>
                <a:endParaRPr lang="zh-CN" altLang="en-US">
                  <a:latin typeface="Cambria Math" panose="02040503050406030204" charset="0"/>
                  <a:cs typeface="Cambria Math" panose="02040503050406030204" charset="0"/>
                </a:endParaRPr>
              </a:p>
              <a:p>
                <a14:m>
                  <m:oMath xmlns:m="http://schemas.openxmlformats.org/officeDocument/2006/math">
                    <m:r>
                      <a:rPr lang="en-US" altLang="zh-CN" i="1">
                        <a:latin typeface="Cambria Math" panose="02040503050406030204" charset="0"/>
                        <a:cs typeface="Cambria Math" panose="02040503050406030204" charset="0"/>
                      </a:rPr>
                      <m:t>𝑇</m:t>
                    </m:r>
                  </m:oMath>
                </a14:m>
                <a:r>
                  <a:rPr lang="zh-CN" altLang="en-US">
                    <a:latin typeface="Cambria Math" panose="02040503050406030204" charset="0"/>
                    <a:cs typeface="Cambria Math" panose="02040503050406030204" charset="0"/>
                  </a:rPr>
                  <a:t>：驱动轮</a:t>
                </a:r>
                <a:r>
                  <a:rPr lang="zh-CN" altLang="en-US">
                    <a:latin typeface="Cambria Math" panose="02040503050406030204" charset="0"/>
                    <a:cs typeface="Cambria Math" panose="02040503050406030204" charset="0"/>
                  </a:rPr>
                  <a:t>扭矩</a:t>
                </a:r>
                <a:endParaRPr lang="zh-CN" altLang="en-US">
                  <a:latin typeface="Cambria Math" panose="02040503050406030204" charset="0"/>
                  <a:cs typeface="Cambria Math" panose="02040503050406030204" charset="0"/>
                </a:endParaRPr>
              </a:p>
              <a:p>
                <a14:m>
                  <m:oMath xmlns:m="http://schemas.openxmlformats.org/officeDocument/2006/math">
                    <m:r>
                      <a:rPr lang="en-US" altLang="zh-CN" i="1">
                        <a:latin typeface="Cambria Math" panose="02040503050406030204" charset="0"/>
                        <a:cs typeface="Cambria Math" panose="02040503050406030204" charset="0"/>
                      </a:rPr>
                      <m:t>𝑥</m:t>
                    </m:r>
                  </m:oMath>
                </a14:m>
                <a:r>
                  <a:rPr lang="zh-CN" altLang="en-US">
                    <a:latin typeface="Cambria Math" panose="02040503050406030204" charset="0"/>
                    <a:cs typeface="Cambria Math" panose="02040503050406030204" charset="0"/>
                  </a:rPr>
                  <a:t>：图中为</a:t>
                </a:r>
                <a:r>
                  <a:rPr lang="zh-CN" altLang="en-US">
                    <a:latin typeface="Cambria Math" panose="02040503050406030204" charset="0"/>
                    <a:cs typeface="Cambria Math" panose="02040503050406030204" charset="0"/>
                  </a:rPr>
                  <a:t>正向</a:t>
                </a:r>
                <a:endParaRPr lang="zh-CN" altLang="en-US">
                  <a:latin typeface="Cambria Math" panose="02040503050406030204" charset="0"/>
                  <a:cs typeface="Cambria Math" panose="02040503050406030204" charset="0"/>
                </a:endParaRPr>
              </a:p>
              <a:p>
                <a:endParaRPr lang="zh-CN" altLang="en-US">
                  <a:latin typeface="Cambria Math" panose="02040503050406030204" charset="0"/>
                  <a:cs typeface="Cambria Math" panose="02040503050406030204"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1536065" y="1412240"/>
                <a:ext cx="4617720" cy="1437640"/>
              </a:xfrm>
              <a:prstGeom prst="rect">
                <a:avLst/>
              </a:prstGeom>
              <a:blipFill rotWithShape="1">
                <a:blip r:embed="rId12"/>
                <a:stretch>
                  <a:fillRect b="-17712"/>
                </a:stretch>
              </a:blipFill>
            </p:spPr>
            <p:txBody>
              <a:bodyPr/>
              <a:lstStyle/>
              <a:p>
                <a:r>
                  <a:rPr lang="zh-CN" altLang="en-US">
                    <a:noFill/>
                  </a:rPr>
                  <a:t> </a:t>
                </a:r>
              </a:p>
            </p:txBody>
          </p:sp>
        </mc:Fallback>
      </mc:AlternateContent>
      <p:cxnSp>
        <p:nvCxnSpPr>
          <p:cNvPr id="27" name="直接箭头连接符 26"/>
          <p:cNvCxnSpPr/>
          <p:nvPr/>
        </p:nvCxnSpPr>
        <p:spPr>
          <a:xfrm flipV="1">
            <a:off x="9516745" y="4337685"/>
            <a:ext cx="1181100" cy="76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8" name="文本框 27"/>
              <p:cNvSpPr txBox="1"/>
              <p:nvPr/>
            </p:nvSpPr>
            <p:spPr>
              <a:xfrm>
                <a:off x="9828530" y="3924935"/>
                <a:ext cx="557530"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9828530" y="3924935"/>
                <a:ext cx="557530" cy="368300"/>
              </a:xfrm>
              <a:prstGeom prst="rect">
                <a:avLst/>
              </a:prstGeom>
              <a:blipFill rotWithShape="1">
                <a:blip r:embed="rId13"/>
                <a:stretch>
                  <a:fillRect/>
                </a:stretch>
              </a:blipFill>
            </p:spPr>
            <p:txBody>
              <a:bodyPr/>
              <a:lstStyle/>
              <a:p>
                <a:r>
                  <a:rPr lang="zh-CN" altLang="en-US">
                    <a:noFill/>
                  </a:rPr>
                  <a:t> </a:t>
                </a:r>
              </a:p>
            </p:txBody>
          </p:sp>
        </mc:Fallback>
      </mc:AlternateContent>
      <p:sp>
        <p:nvSpPr>
          <p:cNvPr id="29" name="文本框 28"/>
          <p:cNvSpPr txBox="1"/>
          <p:nvPr/>
        </p:nvSpPr>
        <p:spPr>
          <a:xfrm>
            <a:off x="0" y="424180"/>
            <a:ext cx="4064000" cy="460375"/>
          </a:xfrm>
          <a:prstGeom prst="rect">
            <a:avLst/>
          </a:prstGeom>
          <a:noFill/>
        </p:spPr>
        <p:txBody>
          <a:bodyPr wrap="square" rtlCol="0">
            <a:spAutoFit/>
          </a:bodyPr>
          <a:p>
            <a:r>
              <a:rPr lang="zh-CN" altLang="en-US" sz="2400" b="1"/>
              <a:t>保持仿真环境一致：</a:t>
            </a:r>
            <a:endParaRPr lang="zh-CN" altLang="en-US" sz="24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 name="椭圆 75"/>
          <p:cNvSpPr/>
          <p:nvPr/>
        </p:nvSpPr>
        <p:spPr>
          <a:xfrm>
            <a:off x="8715375" y="266700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9075420" y="30270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a:off x="9262745" y="321945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rot="5400000" flipV="1">
            <a:off x="9834880" y="263842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7" name="文本框 86"/>
          <p:cNvSpPr txBox="1"/>
          <p:nvPr/>
        </p:nvSpPr>
        <p:spPr>
          <a:xfrm>
            <a:off x="10415841" y="3027299"/>
            <a:ext cx="330200" cy="368300"/>
          </a:xfrm>
          <a:prstGeom prst="rect">
            <a:avLst/>
          </a:prstGeom>
          <a:noFill/>
        </p:spPr>
        <p:txBody>
          <a:bodyPr wrap="none" rtlCol="0" anchor="t">
            <a:spAutoFit/>
          </a:bodyPr>
          <a:p>
            <a:pPr algn="l"/>
            <a:r>
              <a:rPr lang="en-US" altLang="zh-CN"/>
              <a:t>N</a:t>
            </a:r>
            <a:endParaRPr lang="en-US" altLang="zh-CN"/>
          </a:p>
        </p:txBody>
      </p:sp>
      <p:sp>
        <p:nvSpPr>
          <p:cNvPr id="88" name="文本框 87"/>
          <p:cNvSpPr txBox="1"/>
          <p:nvPr/>
        </p:nvSpPr>
        <p:spPr>
          <a:xfrm>
            <a:off x="8961691" y="4334129"/>
            <a:ext cx="979170" cy="368300"/>
          </a:xfrm>
          <a:prstGeom prst="rect">
            <a:avLst/>
          </a:prstGeom>
          <a:noFill/>
        </p:spPr>
        <p:txBody>
          <a:bodyPr wrap="none" rtlCol="0" anchor="t">
            <a:spAutoFit/>
          </a:bodyPr>
          <a:p>
            <a:pPr algn="l"/>
            <a:r>
              <a:rPr lang="en-US" altLang="zh-CN"/>
              <a:t>P+m_wg</a:t>
            </a:r>
            <a:endParaRPr lang="en-US" altLang="zh-CN"/>
          </a:p>
        </p:txBody>
      </p:sp>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对轮子：</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80794"/>
                <a:ext cx="1734185" cy="3536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80794"/>
                <a:ext cx="1734185" cy="353695"/>
              </a:xfrm>
              <a:prstGeom prst="rect">
                <a:avLst/>
              </a:prstGeom>
              <a:blipFill rotWithShape="1">
                <a:blip r:embed="rId1"/>
                <a:stretch>
                  <a:fillRect l="-33" t="-72" r="33"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708086" y="4462399"/>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1708086" y="4462399"/>
                <a:ext cx="1724660" cy="602615"/>
              </a:xfrm>
              <a:prstGeom prst="rect">
                <a:avLst/>
              </a:prstGeom>
              <a:blipFill rotWithShape="1">
                <a:blip r:embed="rId2"/>
                <a:stretch>
                  <a:fillRect l="-33" t="-42" r="33" b="42"/>
                </a:stretch>
              </a:blipFill>
            </p:spPr>
            <p:txBody>
              <a:bodyPr/>
              <a:lstStyle/>
              <a:p>
                <a:r>
                  <a:rPr lang="zh-CN" altLang="en-US">
                    <a:noFill/>
                  </a:rPr>
                  <a:t> </a:t>
                </a:r>
              </a:p>
            </p:txBody>
          </p:sp>
        </mc:Fallback>
      </mc:AlternateContent>
      <p:cxnSp>
        <p:nvCxnSpPr>
          <p:cNvPr id="2" name="直接箭头连接符 1"/>
          <p:cNvCxnSpPr/>
          <p:nvPr/>
        </p:nvCxnSpPr>
        <p:spPr>
          <a:xfrm flipH="1" flipV="1">
            <a:off x="8101965" y="3787140"/>
            <a:ext cx="1181100" cy="76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7623111" y="3590544"/>
            <a:ext cx="513715" cy="368300"/>
          </a:xfrm>
          <a:prstGeom prst="rect">
            <a:avLst/>
          </a:prstGeom>
          <a:noFill/>
        </p:spPr>
        <p:txBody>
          <a:bodyPr wrap="none" rtlCol="0" anchor="t">
            <a:spAutoFit/>
          </a:bodyPr>
          <a:p>
            <a:pPr algn="l"/>
            <a:r>
              <a:rPr lang="en-US" altLang="zh-CN"/>
              <a:t>N_f</a:t>
            </a:r>
            <a:endParaRPr lang="en-US" altLang="zh-CN"/>
          </a:p>
        </p:txBody>
      </p:sp>
      <p:sp>
        <p:nvSpPr>
          <p:cNvPr id="11" name="圆角右箭头 10"/>
          <p:cNvSpPr/>
          <p:nvPr/>
        </p:nvSpPr>
        <p:spPr>
          <a:xfrm flipH="1">
            <a:off x="9075420" y="2712720"/>
            <a:ext cx="403225" cy="37274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8778240" y="3221990"/>
                <a:ext cx="40068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oMath>
                  </m:oMathPara>
                </a14:m>
                <a:endParaRPr lang="en-US" altLang="zh-CN"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8778240" y="3221990"/>
                <a:ext cx="400685" cy="3683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5" name="直接箭头连接符 4"/>
          <p:cNvCxnSpPr/>
          <p:nvPr/>
        </p:nvCxnSpPr>
        <p:spPr>
          <a:xfrm>
            <a:off x="9824085" y="2232660"/>
            <a:ext cx="160782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10793730" y="1864360"/>
            <a:ext cx="486410" cy="368300"/>
          </a:xfrm>
          <a:prstGeom prst="rect">
            <a:avLst/>
          </a:prstGeom>
          <a:noFill/>
        </p:spPr>
        <p:txBody>
          <a:bodyPr wrap="square" rtlCol="0">
            <a:spAutoFit/>
          </a:bodyPr>
          <a:p>
            <a:r>
              <a:rPr lang="en-US" altLang="zh-CN"/>
              <a:t>+x</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 name="椭圆 75"/>
          <p:cNvSpPr/>
          <p:nvPr/>
        </p:nvSpPr>
        <p:spPr>
          <a:xfrm>
            <a:off x="9093200" y="4838700"/>
            <a:ext cx="1080000" cy="108000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H="1" flipV="1">
            <a:off x="8922385" y="2505075"/>
            <a:ext cx="724535" cy="28670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9" name="流程图: 或者 78"/>
          <p:cNvSpPr/>
          <p:nvPr/>
        </p:nvSpPr>
        <p:spPr>
          <a:xfrm>
            <a:off x="9019540" y="34842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流程图: 或者 79"/>
          <p:cNvSpPr/>
          <p:nvPr/>
        </p:nvSpPr>
        <p:spPr>
          <a:xfrm>
            <a:off x="9453245" y="519874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1" name="直接箭头连接符 80"/>
          <p:cNvCxnSpPr/>
          <p:nvPr/>
        </p:nvCxnSpPr>
        <p:spPr>
          <a:xfrm flipV="1">
            <a:off x="9640570" y="421068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rot="16200000" flipH="1" flipV="1">
            <a:off x="9021445" y="479996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nvCxnSpPr>
        <p:spPr>
          <a:xfrm>
            <a:off x="8926830" y="248094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rot="5400000" flipV="1">
            <a:off x="9498965" y="190881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5" name="文本框 84"/>
              <p:cNvSpPr txBox="1"/>
              <p:nvPr/>
            </p:nvSpPr>
            <p:spPr>
              <a:xfrm>
                <a:off x="9111615" y="4424045"/>
                <a:ext cx="36258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oMath>
                  </m:oMathPara>
                </a14:m>
                <a:endParaRPr lang="zh-CN" altLang="en-US"/>
              </a:p>
            </p:txBody>
          </p:sp>
        </mc:Choice>
        <mc:Fallback>
          <p:sp>
            <p:nvSpPr>
              <p:cNvPr id="85" name="文本框 84"/>
              <p:cNvSpPr txBox="1">
                <a:spLocks noRot="1" noChangeAspect="1" noMove="1" noResize="1" noEditPoints="1" noAdjustHandles="1" noChangeArrowheads="1" noChangeShapeType="1" noTextEdit="1"/>
              </p:cNvSpPr>
              <p:nvPr/>
            </p:nvSpPr>
            <p:spPr>
              <a:xfrm>
                <a:off x="9111615" y="4424045"/>
                <a:ext cx="36258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8358505" y="2914015"/>
                <a:ext cx="49593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8358505" y="2914015"/>
                <a:ext cx="495935" cy="368300"/>
              </a:xfrm>
              <a:prstGeom prst="rect">
                <a:avLst/>
              </a:prstGeom>
              <a:blipFill rotWithShape="1">
                <a:blip r:embed="rId2"/>
                <a:stretch>
                  <a:fillRect/>
                </a:stretch>
              </a:blipFill>
            </p:spPr>
            <p:txBody>
              <a:bodyPr/>
              <a:lstStyle/>
              <a:p>
                <a:r>
                  <a:rPr lang="zh-CN" altLang="en-US">
                    <a:noFill/>
                  </a:rPr>
                  <a:t> </a:t>
                </a:r>
              </a:p>
            </p:txBody>
          </p:sp>
        </mc:Fallback>
      </mc:AlternateContent>
      <p:sp>
        <p:nvSpPr>
          <p:cNvPr id="87" name="文本框 86"/>
          <p:cNvSpPr txBox="1"/>
          <p:nvPr/>
        </p:nvSpPr>
        <p:spPr>
          <a:xfrm>
            <a:off x="8392731" y="4991354"/>
            <a:ext cx="330200" cy="368300"/>
          </a:xfrm>
          <a:prstGeom prst="rect">
            <a:avLst/>
          </a:prstGeom>
          <a:noFill/>
        </p:spPr>
        <p:txBody>
          <a:bodyPr wrap="none" rtlCol="0" anchor="t">
            <a:spAutoFit/>
          </a:bodyPr>
          <a:p>
            <a:pPr algn="l"/>
            <a:r>
              <a:rPr lang="en-US" altLang="zh-CN"/>
              <a:t>N</a:t>
            </a:r>
            <a:endParaRPr lang="en-US" altLang="zh-CN"/>
          </a:p>
        </p:txBody>
      </p:sp>
      <p:sp>
        <p:nvSpPr>
          <p:cNvPr id="88" name="文本框 87"/>
          <p:cNvSpPr txBox="1"/>
          <p:nvPr/>
        </p:nvSpPr>
        <p:spPr>
          <a:xfrm>
            <a:off x="9348406" y="3963289"/>
            <a:ext cx="300990" cy="368300"/>
          </a:xfrm>
          <a:prstGeom prst="rect">
            <a:avLst/>
          </a:prstGeom>
          <a:noFill/>
        </p:spPr>
        <p:txBody>
          <a:bodyPr wrap="none" rtlCol="0" anchor="t">
            <a:spAutoFit/>
          </a:bodyPr>
          <a:p>
            <a:pPr algn="l"/>
            <a:r>
              <a:rPr lang="en-US" altLang="zh-CN"/>
              <a:t>P</a:t>
            </a:r>
            <a:endParaRPr lang="en-US" altLang="zh-CN"/>
          </a:p>
        </p:txBody>
      </p:sp>
      <mc:AlternateContent xmlns:mc="http://schemas.openxmlformats.org/markup-compatibility/2006">
        <mc:Choice xmlns:a14="http://schemas.microsoft.com/office/drawing/2010/main" Requires="a14">
          <p:sp>
            <p:nvSpPr>
              <p:cNvPr id="89" name="文本框 88"/>
              <p:cNvSpPr txBox="1"/>
              <p:nvPr/>
            </p:nvSpPr>
            <p:spPr>
              <a:xfrm>
                <a:off x="9999281" y="2004949"/>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89" name="文本框 88"/>
              <p:cNvSpPr txBox="1">
                <a:spLocks noRot="1" noChangeAspect="1" noMove="1" noResize="1" noEditPoints="1" noAdjustHandles="1" noChangeArrowheads="1" noChangeShapeType="1" noTextEdit="1"/>
              </p:cNvSpPr>
              <p:nvPr/>
            </p:nvSpPr>
            <p:spPr>
              <a:xfrm>
                <a:off x="9999281" y="2004949"/>
                <a:ext cx="548640" cy="368300"/>
              </a:xfrm>
              <a:prstGeom prst="rect">
                <a:avLst/>
              </a:prstGeom>
              <a:blipFill rotWithShape="1">
                <a:blip r:embed="rId3"/>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8449246" y="347624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0" name="文本框 89"/>
              <p:cNvSpPr txBox="1">
                <a:spLocks noRot="1" noChangeAspect="1" noMove="1" noResize="1" noEditPoints="1" noAdjustHandles="1" noChangeArrowheads="1" noChangeShapeType="1" noTextEdit="1"/>
              </p:cNvSpPr>
              <p:nvPr/>
            </p:nvSpPr>
            <p:spPr>
              <a:xfrm>
                <a:off x="8449246" y="3476244"/>
                <a:ext cx="562610" cy="368300"/>
              </a:xfrm>
              <a:prstGeom prst="rect">
                <a:avLst/>
              </a:prstGeom>
              <a:blipFill rotWithShape="1">
                <a:blip r:embed="rId4"/>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文本框 90"/>
              <p:cNvSpPr txBox="1"/>
              <p:nvPr/>
            </p:nvSpPr>
            <p:spPr>
              <a:xfrm>
                <a:off x="9379585" y="433895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9379585" y="4338955"/>
                <a:ext cx="322580" cy="3683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93" name="直接箭头连接符 92"/>
          <p:cNvCxnSpPr/>
          <p:nvPr/>
        </p:nvCxnSpPr>
        <p:spPr>
          <a:xfrm>
            <a:off x="9195435" y="360934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8673401" y="4047744"/>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8673401" y="4047744"/>
                <a:ext cx="675005" cy="378460"/>
              </a:xfrm>
              <a:prstGeom prst="rect">
                <a:avLst/>
              </a:prstGeom>
              <a:blipFill rotWithShape="1">
                <a:blip r:embed="rId6"/>
                <a:stretch>
                  <a:fillRect l="-85" t="-67" r="85" b="67"/>
                </a:stretch>
              </a:blipFill>
            </p:spPr>
            <p:txBody>
              <a:bodyPr/>
              <a:lstStyle/>
              <a:p>
                <a:r>
                  <a:rPr lang="zh-CN" altLang="en-US">
                    <a:noFill/>
                  </a:rPr>
                  <a:t> </a:t>
                </a:r>
              </a:p>
            </p:txBody>
          </p:sp>
        </mc:Fallback>
      </mc:AlternateContent>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摆杆：</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21104"/>
                <a:ext cx="319087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708086" y="1721104"/>
                <a:ext cx="3190875" cy="619125"/>
              </a:xfrm>
              <a:prstGeom prst="rect">
                <a:avLst/>
              </a:prstGeom>
              <a:blipFill rotWithShape="1">
                <a:blip r:embed="rId7"/>
                <a:stretch>
                  <a:fillRect l="-18" t="-41" r="18"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708086" y="2285619"/>
                <a:ext cx="340296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708086" y="2285619"/>
                <a:ext cx="3402965" cy="619125"/>
              </a:xfrm>
              <a:prstGeom prst="rect">
                <a:avLst/>
              </a:prstGeom>
              <a:blipFill rotWithShape="1">
                <a:blip r:embed="rId8"/>
                <a:stretch>
                  <a:fillRect l="-17" t="-41" r="1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708086" y="4435094"/>
                <a:ext cx="5559425" cy="4013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708086" y="4435094"/>
                <a:ext cx="5559425" cy="401320"/>
              </a:xfrm>
              <a:prstGeom prst="rect">
                <a:avLst/>
              </a:prstGeom>
              <a:blipFill rotWithShape="1">
                <a:blip r:embed="rId9"/>
                <a:stretch>
                  <a:fillRect l="-10" t="-63" r="10"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9156065" y="5393690"/>
                <a:ext cx="40068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oMath>
                  </m:oMathPara>
                </a14:m>
                <a:endParaRPr lang="en-US" altLang="zh-CN" i="1">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9156065" y="5393690"/>
                <a:ext cx="400685" cy="36830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9008046" y="2285619"/>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9008046" y="2285619"/>
                <a:ext cx="655320" cy="351790"/>
              </a:xfrm>
              <a:prstGeom prst="rect">
                <a:avLst/>
              </a:prstGeom>
              <a:blipFill rotWithShape="1">
                <a:blip r:embed="rId11"/>
                <a:stretch>
                  <a:fillRect l="-87" t="-72" r="87" b="72"/>
                </a:stretch>
              </a:blipFill>
            </p:spPr>
            <p:txBody>
              <a:bodyPr/>
              <a:lstStyle/>
              <a:p>
                <a:r>
                  <a:rPr lang="zh-CN" altLang="en-US">
                    <a:noFill/>
                  </a:rPr>
                  <a:t> </a:t>
                </a:r>
              </a:p>
            </p:txBody>
          </p:sp>
        </mc:Fallback>
      </mc:AlternateContent>
      <p:sp>
        <p:nvSpPr>
          <p:cNvPr id="10" name="圆角右箭头 9"/>
          <p:cNvSpPr/>
          <p:nvPr/>
        </p:nvSpPr>
        <p:spPr>
          <a:xfrm flipH="1">
            <a:off x="8752840" y="2285365"/>
            <a:ext cx="403225" cy="37274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1" name="圆角右箭头 10"/>
          <p:cNvSpPr/>
          <p:nvPr/>
        </p:nvSpPr>
        <p:spPr>
          <a:xfrm flipH="1">
            <a:off x="9556750" y="4838700"/>
            <a:ext cx="403225" cy="37274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14" name="直接箭头连接符 13"/>
          <p:cNvCxnSpPr/>
          <p:nvPr/>
        </p:nvCxnSpPr>
        <p:spPr>
          <a:xfrm>
            <a:off x="10408285" y="3429000"/>
            <a:ext cx="160782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11409045" y="3060700"/>
            <a:ext cx="486410" cy="368300"/>
          </a:xfrm>
          <a:prstGeom prst="rect">
            <a:avLst/>
          </a:prstGeom>
          <a:noFill/>
        </p:spPr>
        <p:txBody>
          <a:bodyPr wrap="square" rtlCol="0">
            <a:spAutoFit/>
          </a:bodyPr>
          <a:p>
            <a:r>
              <a:rPr lang="en-US" altLang="zh-CN"/>
              <a:t>+x</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1" name="文本框 10"/>
              <p:cNvSpPr txBox="1"/>
              <p:nvPr/>
            </p:nvSpPr>
            <p:spPr>
              <a:xfrm>
                <a:off x="265430" y="479425"/>
                <a:ext cx="5173980" cy="67310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e>
                            <m:e>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e>
                          </m:eqArr>
                        </m:e>
                      </m:d>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265430" y="479425"/>
                <a:ext cx="5173980" cy="673100"/>
              </a:xfrm>
              <a:prstGeom prst="rect">
                <a:avLst/>
              </a:prstGeom>
              <a:blipFill rotWithShape="1">
                <a:blip r:embed="rId1"/>
                <a:stretch>
                  <a:fillRect/>
                </a:stretch>
              </a:blipFill>
            </p:spPr>
            <p:txBody>
              <a:bodyPr/>
              <a:lstStyle/>
              <a:p>
                <a:r>
                  <a:rPr lang="zh-CN" altLang="en-US">
                    <a:noFill/>
                  </a:rPr>
                  <a:t> </a:t>
                </a:r>
              </a:p>
            </p:txBody>
          </p:sp>
        </mc:Fallback>
      </mc:AlternateContent>
      <p:sp>
        <p:nvSpPr>
          <p:cNvPr id="12" name="矩形 11"/>
          <p:cNvSpPr/>
          <p:nvPr/>
        </p:nvSpPr>
        <p:spPr>
          <a:xfrm>
            <a:off x="8396605" y="3228340"/>
            <a:ext cx="2055495" cy="10947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p:nvSpPr>
        <p:spPr>
          <a:xfrm>
            <a:off x="8489950" y="43230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椭圆 13"/>
          <p:cNvSpPr/>
          <p:nvPr/>
        </p:nvSpPr>
        <p:spPr>
          <a:xfrm>
            <a:off x="9951085" y="43230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rot="19620000" flipH="1">
            <a:off x="8738235" y="1281430"/>
            <a:ext cx="76200" cy="21748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6" name="直接箭头连接符 15"/>
          <p:cNvCxnSpPr/>
          <p:nvPr/>
        </p:nvCxnSpPr>
        <p:spPr>
          <a:xfrm flipV="1">
            <a:off x="9400540" y="479425"/>
            <a:ext cx="0" cy="5137150"/>
          </a:xfrm>
          <a:prstGeom prst="straightConnector1">
            <a:avLst/>
          </a:prstGeom>
          <a:ln>
            <a:solidFill>
              <a:srgbClr val="FF0000"/>
            </a:solidFill>
            <a:prstDash val="dash"/>
            <a:tailEnd type="arrow"/>
          </a:ln>
        </p:spPr>
        <p:style>
          <a:lnRef idx="2">
            <a:schemeClr val="accent1"/>
          </a:lnRef>
          <a:fillRef idx="0">
            <a:srgbClr val="FFFFFF"/>
          </a:fillRef>
          <a:effectRef idx="0">
            <a:srgbClr val="FFFFFF"/>
          </a:effectRef>
          <a:fontRef idx="minor">
            <a:schemeClr val="tx1"/>
          </a:fontRef>
        </p:style>
      </p:cxnSp>
      <p:sp>
        <p:nvSpPr>
          <p:cNvPr id="17" name="弧形 16"/>
          <p:cNvSpPr/>
          <p:nvPr/>
        </p:nvSpPr>
        <p:spPr>
          <a:xfrm rot="17580000">
            <a:off x="8648065" y="1852295"/>
            <a:ext cx="1079500" cy="1058545"/>
          </a:xfrm>
          <a:prstGeom prst="arc">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8" name="文本框 17"/>
              <p:cNvSpPr txBox="1"/>
              <p:nvPr/>
            </p:nvSpPr>
            <p:spPr>
              <a:xfrm>
                <a:off x="8849995" y="1436370"/>
                <a:ext cx="35877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𝑞</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8849995" y="1436370"/>
                <a:ext cx="358775" cy="36830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19" name="直接箭头连接符 18"/>
          <p:cNvCxnSpPr>
            <a:stCxn id="12" idx="3"/>
          </p:cNvCxnSpPr>
          <p:nvPr/>
        </p:nvCxnSpPr>
        <p:spPr>
          <a:xfrm flipV="1">
            <a:off x="10452100" y="3761740"/>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10560621" y="3325749"/>
                <a:ext cx="11671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10560621" y="3325749"/>
                <a:ext cx="1167130" cy="368300"/>
              </a:xfrm>
              <a:prstGeom prst="rect">
                <a:avLst/>
              </a:prstGeom>
              <a:blipFill rotWithShape="1">
                <a:blip r:embed="rId3"/>
                <a:stretch>
                  <a:fillRect l="-49" t="-69" r="49" b="69"/>
                </a:stretch>
              </a:blipFill>
            </p:spPr>
            <p:txBody>
              <a:bodyPr/>
              <a:lstStyle/>
              <a:p>
                <a:r>
                  <a:rPr lang="zh-CN" altLang="en-US">
                    <a:noFill/>
                  </a:rPr>
                  <a:t> </a:t>
                </a:r>
              </a:p>
            </p:txBody>
          </p:sp>
        </mc:Fallback>
      </mc:AlternateContent>
      <p:sp>
        <p:nvSpPr>
          <p:cNvPr id="22" name="椭圆 21"/>
          <p:cNvSpPr/>
          <p:nvPr/>
        </p:nvSpPr>
        <p:spPr>
          <a:xfrm>
            <a:off x="7988935" y="118618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3" name="文本框 22"/>
              <p:cNvSpPr txBox="1"/>
              <p:nvPr/>
            </p:nvSpPr>
            <p:spPr>
              <a:xfrm>
                <a:off x="8423910" y="340741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8423910" y="3407410"/>
                <a:ext cx="488315"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7860665" y="835025"/>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m:t>
                      </m:r>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7860665" y="835025"/>
                <a:ext cx="488315"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8152130" y="217424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8152130" y="2174240"/>
                <a:ext cx="488315" cy="36830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26" name="直接连接符 25"/>
          <p:cNvCxnSpPr/>
          <p:nvPr/>
        </p:nvCxnSpPr>
        <p:spPr>
          <a:xfrm flipV="1">
            <a:off x="8046720" y="4683125"/>
            <a:ext cx="4007485" cy="635"/>
          </a:xfrm>
          <a:prstGeom prst="line">
            <a:avLst/>
          </a:prstGeom>
          <a:ln w="76200">
            <a:solidFill>
              <a:schemeClr val="tx1"/>
            </a:solidFill>
          </a:ln>
        </p:spPr>
        <p:style>
          <a:lnRef idx="2">
            <a:schemeClr val="accent1"/>
          </a:lnRef>
          <a:fillRef idx="0">
            <a:srgbClr val="FFFFFF"/>
          </a:fillRef>
          <a:effectRef idx="0">
            <a:srgbClr val="FFFFFF"/>
          </a:effectRef>
          <a:fontRef idx="minor">
            <a:schemeClr val="tx1"/>
          </a:fontRef>
        </p:style>
      </p:cxnSp>
      <p:sp>
        <p:nvSpPr>
          <p:cNvPr id="2" name="下箭头 1"/>
          <p:cNvSpPr/>
          <p:nvPr/>
        </p:nvSpPr>
        <p:spPr>
          <a:xfrm>
            <a:off x="1581150" y="1436370"/>
            <a:ext cx="404495" cy="7937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1985645" y="1529080"/>
                <a:ext cx="4064000" cy="645160"/>
              </a:xfrm>
              <a:prstGeom prst="rect">
                <a:avLst/>
              </a:prstGeom>
              <a:noFill/>
            </p:spPr>
            <p:txBody>
              <a:bodyPr wrap="square" rtlCol="0">
                <a:spAutoFit/>
              </a:bodyPr>
              <a:p>
                <a:r>
                  <a:rPr lang="zh-CN" altLang="en-US"/>
                  <a:t>假设，</a:t>
                </a:r>
                <a14:m>
                  <m:oMath xmlns:m="http://schemas.openxmlformats.org/officeDocument/2006/math">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a14:m>
                <a:br>
                  <a:rPr lang="en-US" altLang="zh-CN" i="1">
                    <a:latin typeface="Cambria Math" panose="02040503050406030204" charset="0"/>
                    <a:cs typeface="Cambria Math" panose="02040503050406030204" charset="0"/>
                  </a:rPr>
                </a:b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1985645" y="1529080"/>
                <a:ext cx="4064000" cy="64516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65430" y="2598420"/>
                <a:ext cx="5173980" cy="672465"/>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strike="sngStrike">
                                  <a:solidFill>
                                    <a:srgbClr val="FF0000"/>
                                  </a:solidFill>
                                  <a:latin typeface="Cambria Math" panose="02040503050406030204" charset="0"/>
                                  <a:cs typeface="Cambria Math" panose="02040503050406030204" charset="0"/>
                                </a:rPr>
                                <m:t>+</m:t>
                              </m:r>
                              <m:r>
                                <a:rPr lang="en-US" altLang="zh-CN" i="1" strike="sngStrike">
                                  <a:solidFill>
                                    <a:srgbClr val="FF0000"/>
                                  </a:solidFill>
                                  <a:latin typeface="Cambria Math" panose="02040503050406030204" charset="0"/>
                                  <a:cs typeface="Cambria Math" panose="02040503050406030204" charset="0"/>
                                </a:rPr>
                                <m:t>𝑚𝑙</m:t>
                              </m:r>
                              <m:r>
                                <a:rPr lang="en-US" altLang="zh-CN" i="1" strike="sngStrike">
                                  <a:solidFill>
                                    <a:srgbClr val="FF0000"/>
                                  </a:solidFill>
                                  <a:latin typeface="Cambria Math" panose="02040503050406030204" charset="0"/>
                                  <a:cs typeface="Cambria Math" panose="02040503050406030204" charset="0"/>
                                </a:rPr>
                                <m:t>𝑞</m:t>
                              </m:r>
                              <m:sSup>
                                <m:sSupPr>
                                  <m:ctrlPr>
                                    <a:rPr lang="en-US" altLang="zh-CN" i="1" strike="sngStrike">
                                      <a:solidFill>
                                        <a:srgbClr val="FF0000"/>
                                      </a:solidFill>
                                      <a:latin typeface="Cambria Math" panose="02040503050406030204" charset="0"/>
                                      <a:cs typeface="Cambria Math" panose="02040503050406030204" charset="0"/>
                                    </a:rPr>
                                  </m:ctrlPr>
                                </m:sSupPr>
                                <m:e>
                                  <m:acc>
                                    <m:accPr>
                                      <m:chr m:val="̇"/>
                                      <m:ctrlPr>
                                        <a:rPr lang="en-US" altLang="zh-CN" i="1" strike="sngStrike">
                                          <a:solidFill>
                                            <a:srgbClr val="FF0000"/>
                                          </a:solidFill>
                                          <a:latin typeface="Cambria Math" panose="02040503050406030204" charset="0"/>
                                          <a:cs typeface="Cambria Math" panose="02040503050406030204" charset="0"/>
                                        </a:rPr>
                                      </m:ctrlPr>
                                    </m:accPr>
                                    <m:e>
                                      <m:r>
                                        <a:rPr lang="en-US" altLang="zh-CN" i="1" strike="sngStrike">
                                          <a:solidFill>
                                            <a:srgbClr val="FF0000"/>
                                          </a:solidFill>
                                          <a:latin typeface="Cambria Math" panose="02040503050406030204" charset="0"/>
                                          <a:cs typeface="Cambria Math" panose="02040503050406030204" charset="0"/>
                                        </a:rPr>
                                        <m:t>𝑞</m:t>
                                      </m:r>
                                    </m:e>
                                  </m:acc>
                                </m:e>
                                <m:sup>
                                  <m:r>
                                    <a:rPr lang="en-US" altLang="zh-CN" i="1" strike="sngStrike">
                                      <a:solidFill>
                                        <a:srgbClr val="FF0000"/>
                                      </a:solidFill>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e>
                            <m:e>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𝑚𝑔𝑙𝑞</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e>
                          </m:eqArr>
                        </m:e>
                      </m:d>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265430" y="2598420"/>
                <a:ext cx="5173980" cy="672465"/>
              </a:xfrm>
              <a:prstGeom prst="rect">
                <a:avLst/>
              </a:prstGeom>
              <a:blipFill rotWithShape="1">
                <a:blip r:embed="rId8"/>
                <a:stretch>
                  <a:fillRect/>
                </a:stretch>
              </a:blipFill>
            </p:spPr>
            <p:txBody>
              <a:bodyPr/>
              <a:lstStyle/>
              <a:p>
                <a:r>
                  <a:rPr lang="zh-CN" altLang="en-US">
                    <a:noFill/>
                  </a:rPr>
                  <a:t> </a:t>
                </a:r>
              </a:p>
            </p:txBody>
          </p:sp>
        </mc:Fallback>
      </mc:AlternateContent>
      <p:sp>
        <p:nvSpPr>
          <p:cNvPr id="27" name="下箭头 26"/>
          <p:cNvSpPr/>
          <p:nvPr/>
        </p:nvSpPr>
        <p:spPr>
          <a:xfrm>
            <a:off x="1581150" y="3512185"/>
            <a:ext cx="404495" cy="7937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8" name="文本框 27"/>
              <p:cNvSpPr txBox="1"/>
              <p:nvPr/>
            </p:nvSpPr>
            <p:spPr>
              <a:xfrm>
                <a:off x="265366" y="4717034"/>
                <a:ext cx="3311525" cy="1130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mr>
                                </m:m>
                              </m:e>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𝑚𝑔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e>
                                  </m:mr>
                                  <m:m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𝑀𝑙</m:t>
                                      </m:r>
                                    </m:e>
                                  </m:mr>
                                </m:m>
                              </m:e>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mr>
                                  <m:m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mr>
                                </m:m>
                              </m:e>
                            </m:mr>
                          </m:m>
                        </m:e>
                      </m:d>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265366" y="4717034"/>
                <a:ext cx="3311525" cy="1130300"/>
              </a:xfrm>
              <a:prstGeom prst="rect">
                <a:avLst/>
              </a:prstGeom>
              <a:blipFill rotWithShape="1">
                <a:blip r:embed="rId9"/>
                <a:stretch>
                  <a:fillRect l="-17" t="-22" r="17"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4223956" y="4717034"/>
                <a:ext cx="1327785" cy="1113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e>
                                  </m:mr>
                                  <m:mr>
                                    <m:e>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𝑀𝑙</m:t>
                                      </m:r>
                                    </m:e>
                                  </m:mr>
                                </m:m>
                              </m:e>
                            </m:mr>
                          </m:m>
                        </m:e>
                      </m:d>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4223956" y="4717034"/>
                <a:ext cx="1327785" cy="1113790"/>
              </a:xfrm>
              <a:prstGeom prst="rect">
                <a:avLst/>
              </a:prstGeom>
              <a:blipFill rotWithShape="1">
                <a:blip r:embed="rId10"/>
                <a:stretch>
                  <a:fillRect l="-43" t="-23" r="43"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985645" y="3407410"/>
                <a:ext cx="1447800" cy="110680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r>
                                  <a:rPr lang="en-US" altLang="zh-CN" i="1">
                                    <a:latin typeface="Cambria Math" panose="02040503050406030204" charset="0"/>
                                    <a:cs typeface="Cambria Math" panose="02040503050406030204" charset="0"/>
                                  </a:rPr>
                                  <m:t>𝑞</m:t>
                                </m:r>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𝑞</m:t>
                                          </m:r>
                                        </m:e>
                                      </m:acc>
                                    </m:e>
                                  </m:mr>
                                </m:m>
                              </m:e>
                            </m:mr>
                          </m:m>
                        </m:e>
                      </m:d>
                    </m:oMath>
                  </m:oMathPara>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1985645" y="3407410"/>
                <a:ext cx="1447800" cy="1106805"/>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 name="圆角右箭头 72"/>
          <p:cNvSpPr/>
          <p:nvPr/>
        </p:nvSpPr>
        <p:spPr>
          <a:xfrm flipH="1">
            <a:off x="9929495" y="2155190"/>
            <a:ext cx="403225" cy="37274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5" name="矩形 74"/>
          <p:cNvSpPr/>
          <p:nvPr/>
        </p:nvSpPr>
        <p:spPr>
          <a:xfrm rot="19320000">
            <a:off x="9200515" y="1554480"/>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流程图: 或者 77"/>
          <p:cNvSpPr/>
          <p:nvPr/>
        </p:nvSpPr>
        <p:spPr>
          <a:xfrm>
            <a:off x="9486900" y="193929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3" name="直接箭头连接符 82"/>
          <p:cNvCxnSpPr/>
          <p:nvPr/>
        </p:nvCxnSpPr>
        <p:spPr>
          <a:xfrm flipV="1">
            <a:off x="9920605" y="127571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rot="16200000" flipH="1" flipV="1">
            <a:off x="9339580" y="1859915"/>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89" name="文本框 88"/>
              <p:cNvSpPr txBox="1"/>
              <p:nvPr/>
            </p:nvSpPr>
            <p:spPr>
              <a:xfrm>
                <a:off x="8590851" y="2528189"/>
                <a:ext cx="54864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89" name="文本框 88"/>
              <p:cNvSpPr txBox="1">
                <a:spLocks noRot="1" noChangeAspect="1" noMove="1" noResize="1" noEditPoints="1" noAdjustHandles="1" noChangeArrowheads="1" noChangeShapeType="1" noTextEdit="1"/>
              </p:cNvSpPr>
              <p:nvPr/>
            </p:nvSpPr>
            <p:spPr>
              <a:xfrm>
                <a:off x="8590851" y="2528189"/>
                <a:ext cx="548640" cy="368300"/>
              </a:xfrm>
              <a:prstGeom prst="rect">
                <a:avLst/>
              </a:prstGeom>
              <a:blipFill rotWithShape="1">
                <a:blip r:embed="rId1"/>
                <a:stretch>
                  <a:fillRect l="-104" t="-69" r="104"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p:cNvSpPr txBox="1"/>
              <p:nvPr/>
            </p:nvSpPr>
            <p:spPr>
              <a:xfrm>
                <a:off x="9640506" y="941324"/>
                <a:ext cx="5626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0" name="文本框 89"/>
              <p:cNvSpPr txBox="1">
                <a:spLocks noRot="1" noChangeAspect="1" noMove="1" noResize="1" noEditPoints="1" noAdjustHandles="1" noChangeArrowheads="1" noChangeShapeType="1" noTextEdit="1"/>
              </p:cNvSpPr>
              <p:nvPr/>
            </p:nvSpPr>
            <p:spPr>
              <a:xfrm>
                <a:off x="9640506" y="941324"/>
                <a:ext cx="562610" cy="368300"/>
              </a:xfrm>
              <a:prstGeom prst="rect">
                <a:avLst/>
              </a:prstGeom>
              <a:blipFill rotWithShape="1">
                <a:blip r:embed="rId2"/>
                <a:stretch>
                  <a:fillRect l="-101" t="-69" r="10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p:cNvSpPr txBox="1"/>
              <p:nvPr/>
            </p:nvSpPr>
            <p:spPr>
              <a:xfrm>
                <a:off x="9486836" y="1679829"/>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ea typeface="MS Mincho" charset="0"/>
                          <a:cs typeface="Cambria Math" panose="02040503050406030204" charset="0"/>
                        </a:rPr>
                        <m:t>∅</m:t>
                      </m:r>
                    </m:oMath>
                  </m:oMathPara>
                </a14:m>
                <a:endParaRPr lang="en-US" altLang="zh-CN" b="1" i="1">
                  <a:solidFill>
                    <a:schemeClr val="tx1"/>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9486836" y="1679829"/>
                <a:ext cx="451485" cy="368300"/>
              </a:xfrm>
              <a:prstGeom prst="rect">
                <a:avLst/>
              </a:prstGeom>
              <a:blipFill rotWithShape="1">
                <a:blip r:embed="rId3"/>
                <a:stretch>
                  <a:fillRect l="-126" t="-69" r="126" b="69"/>
                </a:stretch>
              </a:blipFill>
            </p:spPr>
            <p:txBody>
              <a:bodyPr/>
              <a:lstStyle/>
              <a:p>
                <a:r>
                  <a:rPr lang="zh-CN" altLang="en-US">
                    <a:noFill/>
                  </a:rPr>
                  <a:t> </a:t>
                </a:r>
              </a:p>
            </p:txBody>
          </p:sp>
        </mc:Fallback>
      </mc:AlternateContent>
      <p:cxnSp>
        <p:nvCxnSpPr>
          <p:cNvPr id="96" name="直接连接符 95"/>
          <p:cNvCxnSpPr>
            <a:stCxn id="75" idx="0"/>
            <a:endCxn id="75" idx="2"/>
          </p:cNvCxnSpPr>
          <p:nvPr/>
        </p:nvCxnSpPr>
        <p:spPr>
          <a:xfrm>
            <a:off x="9321800" y="1679575"/>
            <a:ext cx="725170" cy="92710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97" name="直接连接符 96"/>
          <p:cNvCxnSpPr/>
          <p:nvPr/>
        </p:nvCxnSpPr>
        <p:spPr>
          <a:xfrm flipV="1">
            <a:off x="9176385" y="1829435"/>
            <a:ext cx="762000" cy="59563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机体：</a:t>
            </a:r>
            <a:endParaRPr lang="zh-CN" altLang="en-US" sz="2400" b="1"/>
          </a:p>
        </p:txBody>
      </p:sp>
      <p:sp>
        <p:nvSpPr>
          <p:cNvPr id="5" name="文本框 4"/>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6" name="文本框 5"/>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1708086" y="1721104"/>
                <a:ext cx="443547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708086" y="1721104"/>
                <a:ext cx="4435475" cy="619125"/>
              </a:xfrm>
              <a:prstGeom prst="rect">
                <a:avLst/>
              </a:prstGeom>
              <a:blipFill rotWithShape="1">
                <a:blip r:embed="rId4"/>
                <a:stretch>
                  <a:fillRect l="-13" t="-41" r="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639506" y="2285619"/>
                <a:ext cx="440944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639506" y="2285619"/>
                <a:ext cx="4409440" cy="619125"/>
              </a:xfrm>
              <a:prstGeom prst="rect">
                <a:avLst/>
              </a:prstGeom>
              <a:blipFill rotWithShape="1">
                <a:blip r:embed="rId5"/>
                <a:stretch>
                  <a:fillRect l="-13" t="-41" r="1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708086" y="4435094"/>
                <a:ext cx="3401695" cy="406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en-US" altLang="zh-CN"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8086" y="4435094"/>
                <a:ext cx="3401695" cy="406400"/>
              </a:xfrm>
              <a:prstGeom prst="rect">
                <a:avLst/>
              </a:prstGeom>
              <a:blipFill rotWithShape="1">
                <a:blip r:embed="rId6"/>
                <a:stretch>
                  <a:fillRect l="-17" t="-62" r="17"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10003155" y="2238375"/>
                <a:ext cx="46926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0003155" y="2238375"/>
                <a:ext cx="469265"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9547796" y="2544699"/>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9547796" y="2544699"/>
                <a:ext cx="655320" cy="351790"/>
              </a:xfrm>
              <a:prstGeom prst="rect">
                <a:avLst/>
              </a:prstGeom>
              <a:blipFill rotWithShape="1">
                <a:blip r:embed="rId8"/>
                <a:stretch>
                  <a:fillRect l="-87" t="-72" r="87" b="72"/>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 name="文本框 14"/>
              <p:cNvSpPr txBox="1"/>
              <p:nvPr/>
            </p:nvSpPr>
            <p:spPr>
              <a:xfrm>
                <a:off x="292671" y="1404239"/>
                <a:ext cx="1654810" cy="3536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292671" y="1404239"/>
                <a:ext cx="1654810" cy="353695"/>
              </a:xfrm>
              <a:prstGeom prst="rect">
                <a:avLst/>
              </a:prstGeom>
              <a:blipFill rotWithShape="1">
                <a:blip r:embed="rId1"/>
                <a:stretch>
                  <a:fillRect l="-35" t="-72" r="3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292671" y="1928114"/>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292671" y="1928114"/>
                <a:ext cx="1724660" cy="602615"/>
              </a:xfrm>
              <a:prstGeom prst="rect">
                <a:avLst/>
              </a:prstGeom>
              <a:blipFill rotWithShape="1">
                <a:blip r:embed="rId2"/>
                <a:stretch>
                  <a:fillRect l="-33" t="-42" r="33"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2671" y="2576449"/>
                <a:ext cx="7592060" cy="89598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zh-CN" altLang="en-US"/>
              </a:p>
              <a:p>
                <a:pPr algn="l"/>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292671" y="2576449"/>
                <a:ext cx="7592060" cy="895985"/>
              </a:xfrm>
              <a:prstGeom prst="rect">
                <a:avLst/>
              </a:prstGeom>
              <a:blipFill rotWithShape="1">
                <a:blip r:embed="rId3"/>
                <a:stretch>
                  <a:fillRect l="-8" t="-28" r="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292671" y="3140964"/>
                <a:ext cx="7465060"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292671" y="3140964"/>
                <a:ext cx="7465060" cy="619125"/>
              </a:xfrm>
              <a:prstGeom prst="rect">
                <a:avLst/>
              </a:prstGeom>
              <a:blipFill rotWithShape="1">
                <a:blip r:embed="rId4"/>
                <a:stretch>
                  <a:fillRect l="-8" t="-41" r="8"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292735" y="3813810"/>
                <a:ext cx="11899265" cy="40132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𝑝</m:t>
                          </m:r>
                        </m:sub>
                      </m:sSub>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𝜃</m:t>
                          </m:r>
                        </m:e>
                      </m:acc>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𝑃𝐿</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𝑠𝑖𝑛</m:t>
                      </m:r>
                      <m:r>
                        <a:rPr lang="en-US" altLang="zh-CN" i="1">
                          <a:solidFill>
                            <a:srgbClr val="FF0000"/>
                          </a:solidFill>
                          <a:latin typeface="Cambria Math" panose="02040503050406030204" charset="0"/>
                          <a:cs typeface="Cambria Math" panose="02040503050406030204" charset="0"/>
                        </a:rPr>
                        <m:t>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𝑁𝐿</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𝑐𝑜𝑠</m:t>
                      </m:r>
                      <m:r>
                        <a:rPr lang="en-US" altLang="zh-CN" i="1">
                          <a:solidFill>
                            <a:srgbClr val="FF0000"/>
                          </a:solidFill>
                          <a:latin typeface="Cambria Math" panose="02040503050406030204" charset="0"/>
                          <a:cs typeface="Cambria Math" panose="02040503050406030204" charset="0"/>
                        </a:rPr>
                        <m:t>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𝑇</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𝑃𝐿</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𝑁𝐿</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𝑇</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292735" y="3813810"/>
                <a:ext cx="11899265" cy="40132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40601" y="4323334"/>
                <a:ext cx="13329285"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240601" y="4323334"/>
                <a:ext cx="13329285" cy="619125"/>
              </a:xfrm>
              <a:prstGeom prst="rect">
                <a:avLst/>
              </a:prstGeom>
              <a:blipFill rotWithShape="1">
                <a:blip r:embed="rId6"/>
                <a:stretch>
                  <a:fillRect l="-4" t="-41" r="4"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40601" y="4887849"/>
                <a:ext cx="13127355"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40601" y="4887849"/>
                <a:ext cx="13127355" cy="619125"/>
              </a:xfrm>
              <a:prstGeom prst="rect">
                <a:avLst/>
              </a:prstGeom>
              <a:blipFill rotWithShape="1">
                <a:blip r:embed="rId7"/>
                <a:stretch>
                  <a:fillRect l="-4" t="-41" r="4"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40601" y="5657469"/>
                <a:ext cx="5450840" cy="406400"/>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𝑀</m:t>
                          </m:r>
                        </m:sub>
                      </m:sSub>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𝑙𝑠𝑖𝑛</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𝑙𝑐𝑜𝑠</m:t>
                      </m:r>
                      <m:r>
                        <a:rPr lang="en-US" altLang="zh-CN" i="1">
                          <a:solidFill>
                            <a:srgbClr val="FF0000"/>
                          </a:solidFill>
                          <a:latin typeface="Cambria Math" panose="02040503050406030204" charset="0"/>
                          <a:cs typeface="Cambria Math" panose="02040503050406030204" charset="0"/>
                        </a:rPr>
                        <m:t>∅ +</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m:t>
                      </m:r>
                      <m:r>
                        <a:rPr lang="en-US" altLang="zh-CN" i="1">
                          <a:solidFill>
                            <a:srgbClr val="FF0000"/>
                          </a:solidFill>
                          <a:latin typeface="Cambria Math" panose="02040503050406030204" charset="0"/>
                          <a:cs typeface="Cambria Math" panose="02040503050406030204" charset="0"/>
                        </a:rPr>
                        <m:t> +</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40601" y="5657469"/>
                <a:ext cx="5450840" cy="406400"/>
              </a:xfrm>
              <a:prstGeom prst="rect">
                <a:avLst/>
              </a:prstGeom>
              <a:blipFill rotWithShape="1">
                <a:blip r:embed="rId8"/>
                <a:stretch>
                  <a:fillRect l="-10" t="-62" r="10"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305621" y="1545844"/>
                <a:ext cx="1586865" cy="82613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𝑥</m:t>
                          </m:r>
                        </m:e>
                      </m:acc>
                      <m:r>
                        <a:rPr lang="en-US" altLang="zh-CN" i="1">
                          <a:solidFill>
                            <a:srgbClr val="FF0000"/>
                          </a:solidFill>
                          <a:latin typeface="Cambria Math" panose="02040503050406030204" charset="0"/>
                          <a:cs typeface="Cambria Math" panose="02040503050406030204" charset="0"/>
                        </a:rPr>
                        <m:t>=</m:t>
                      </m:r>
                      <m:f>
                        <m:fPr>
                          <m:ctrlPr>
                            <a:rPr lang="en-US" altLang="zh-CN" i="1">
                              <a:solidFill>
                                <a:srgbClr val="FF0000"/>
                              </a:solidFill>
                              <a:latin typeface="Cambria Math" panose="02040503050406030204" charset="0"/>
                              <a:cs typeface="Cambria Math" panose="02040503050406030204" charset="0"/>
                            </a:rPr>
                          </m:ctrlPr>
                        </m:fPr>
                        <m:num>
                          <m:r>
                            <a:rPr lang="en-US" altLang="zh-CN" i="1">
                              <a:solidFill>
                                <a:srgbClr val="FF0000"/>
                              </a:solidFill>
                              <a:latin typeface="Cambria Math" panose="02040503050406030204" charset="0"/>
                              <a:cs typeface="Cambria Math" panose="02040503050406030204" charset="0"/>
                            </a:rPr>
                            <m:t>𝑇</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𝑁𝑅</m:t>
                          </m:r>
                        </m:num>
                        <m:den>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𝑤</m:t>
                                  </m:r>
                                </m:sub>
                              </m:sSub>
                            </m:num>
                            <m:den>
                              <m:r>
                                <a:rPr lang="en-US" altLang="zh-CN" i="1">
                                  <a:solidFill>
                                    <a:srgbClr val="FF0000"/>
                                  </a:solidFill>
                                  <a:latin typeface="Cambria Math" panose="02040503050406030204" charset="0"/>
                                  <a:cs typeface="Cambria Math" panose="02040503050406030204" charset="0"/>
                                </a:rPr>
                                <m:t>𝑅</m:t>
                              </m:r>
                            </m:den>
                          </m:f>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𝑚</m:t>
                              </m:r>
                            </m:e>
                            <m:sub>
                              <m:r>
                                <a:rPr lang="en-US" altLang="zh-CN" i="1">
                                  <a:solidFill>
                                    <a:srgbClr val="FF0000"/>
                                  </a:solidFill>
                                  <a:latin typeface="Cambria Math" panose="02040503050406030204" charset="0"/>
                                  <a:cs typeface="Cambria Math" panose="02040503050406030204" charset="0"/>
                                </a:rPr>
                                <m:t>𝑤</m:t>
                              </m:r>
                            </m:sub>
                          </m:sSub>
                          <m:r>
                            <a:rPr lang="en-US" altLang="zh-CN" i="1">
                              <a:solidFill>
                                <a:srgbClr val="FF0000"/>
                              </a:solidFill>
                              <a:latin typeface="Cambria Math" panose="02040503050406030204" charset="0"/>
                              <a:cs typeface="Cambria Math" panose="02040503050406030204" charset="0"/>
                            </a:rPr>
                            <m:t>𝑅</m:t>
                          </m:r>
                        </m:den>
                      </m:f>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05621" y="1545844"/>
                <a:ext cx="1586865" cy="826135"/>
              </a:xfrm>
              <a:prstGeom prst="rect">
                <a:avLst/>
              </a:prstGeom>
              <a:blipFill rotWithShape="1">
                <a:blip r:embed="rId9"/>
                <a:stretch>
                  <a:fillRect l="-36" t="-31" r="36" b="31"/>
                </a:stretch>
              </a:blipFill>
            </p:spPr>
            <p:txBody>
              <a:bodyPr/>
              <a:lstStyle/>
              <a:p>
                <a:r>
                  <a:rPr lang="zh-CN" altLang="en-US">
                    <a:noFill/>
                  </a:rPr>
                  <a:t> </a:t>
                </a:r>
              </a:p>
            </p:txBody>
          </p:sp>
        </mc:Fallback>
      </mc:AlternateContent>
      <p:sp>
        <p:nvSpPr>
          <p:cNvPr id="7" name="右大括号 6"/>
          <p:cNvSpPr/>
          <p:nvPr/>
        </p:nvSpPr>
        <p:spPr>
          <a:xfrm>
            <a:off x="2052320" y="1464945"/>
            <a:ext cx="218440" cy="9874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7357745" y="1640840"/>
                <a:ext cx="4064000" cy="64516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7357745" y="1640840"/>
                <a:ext cx="4064000" cy="645160"/>
              </a:xfrm>
              <a:prstGeom prst="rect">
                <a:avLst/>
              </a:prstGeom>
              <a:blipFill rotWithShape="1">
                <a:blip r:embed="rId10"/>
                <a:stretch>
                  <a:fillRect/>
                </a:stretch>
              </a:blipFill>
            </p:spPr>
            <p:txBody>
              <a:bodyPr/>
              <a:lstStyle/>
              <a:p>
                <a:r>
                  <a:rPr lang="zh-CN" altLang="en-US">
                    <a:noFill/>
                  </a:rPr>
                  <a:t> </a:t>
                </a:r>
              </a:p>
            </p:txBody>
          </p:sp>
        </mc:Fallback>
      </mc:AlternateContent>
      <p:sp>
        <p:nvSpPr>
          <p:cNvPr id="20" name="文本框 19"/>
          <p:cNvSpPr txBox="1"/>
          <p:nvPr/>
        </p:nvSpPr>
        <p:spPr>
          <a:xfrm>
            <a:off x="0" y="316230"/>
            <a:ext cx="4064000" cy="460375"/>
          </a:xfrm>
          <a:prstGeom prst="rect">
            <a:avLst/>
          </a:prstGeom>
          <a:noFill/>
        </p:spPr>
        <p:txBody>
          <a:bodyPr wrap="square" rtlCol="0">
            <a:spAutoFit/>
          </a:bodyPr>
          <a:p>
            <a:r>
              <a:rPr lang="zh-CN" altLang="en-US" sz="2400" b="1"/>
              <a:t>非线性系统方程：</a:t>
            </a:r>
            <a:endParaRPr lang="zh-CN" altLang="en-US" sz="2400" b="1"/>
          </a:p>
        </p:txBody>
      </p:sp>
      <p:sp>
        <p:nvSpPr>
          <p:cNvPr id="2" name="文本框 1"/>
          <p:cNvSpPr txBox="1"/>
          <p:nvPr/>
        </p:nvSpPr>
        <p:spPr>
          <a:xfrm>
            <a:off x="4317365" y="1757680"/>
            <a:ext cx="2614930" cy="398780"/>
          </a:xfrm>
          <a:prstGeom prst="rect">
            <a:avLst/>
          </a:prstGeom>
          <a:noFill/>
        </p:spPr>
        <p:txBody>
          <a:bodyPr wrap="square" rtlCol="0">
            <a:spAutoFit/>
          </a:bodyPr>
          <a:p>
            <a:r>
              <a:rPr lang="zh-CN" altLang="en-US" sz="2000" b="1">
                <a:solidFill>
                  <a:srgbClr val="FF0000"/>
                </a:solidFill>
              </a:rPr>
              <a:t>第一动力学方程</a:t>
            </a:r>
            <a:endParaRPr lang="zh-CN" altLang="en-US" sz="2000" b="1">
              <a:solidFill>
                <a:srgbClr val="FF0000"/>
              </a:solidFill>
            </a:endParaRPr>
          </a:p>
        </p:txBody>
      </p:sp>
      <p:sp>
        <p:nvSpPr>
          <p:cNvPr id="3" name="文本框 2"/>
          <p:cNvSpPr txBox="1"/>
          <p:nvPr/>
        </p:nvSpPr>
        <p:spPr>
          <a:xfrm>
            <a:off x="8326755" y="3415030"/>
            <a:ext cx="2614930" cy="398780"/>
          </a:xfrm>
          <a:prstGeom prst="rect">
            <a:avLst/>
          </a:prstGeom>
          <a:noFill/>
        </p:spPr>
        <p:txBody>
          <a:bodyPr wrap="square" rtlCol="0">
            <a:spAutoFit/>
          </a:bodyPr>
          <a:p>
            <a:r>
              <a:rPr lang="zh-CN" altLang="en-US" sz="2000" b="1">
                <a:solidFill>
                  <a:srgbClr val="FF0000"/>
                </a:solidFill>
              </a:rPr>
              <a:t>第</a:t>
            </a:r>
            <a:r>
              <a:rPr lang="zh-CN" altLang="en-US" sz="2000" b="1">
                <a:solidFill>
                  <a:srgbClr val="FF0000"/>
                </a:solidFill>
              </a:rPr>
              <a:t>二动力学方程</a:t>
            </a:r>
            <a:endParaRPr lang="zh-CN" altLang="en-US" sz="2000" b="1">
              <a:solidFill>
                <a:srgbClr val="FF0000"/>
              </a:solidFill>
            </a:endParaRPr>
          </a:p>
        </p:txBody>
      </p:sp>
      <p:sp>
        <p:nvSpPr>
          <p:cNvPr id="6" name="文本框 5"/>
          <p:cNvSpPr txBox="1"/>
          <p:nvPr/>
        </p:nvSpPr>
        <p:spPr>
          <a:xfrm>
            <a:off x="5691505" y="5657215"/>
            <a:ext cx="2614930" cy="398780"/>
          </a:xfrm>
          <a:prstGeom prst="rect">
            <a:avLst/>
          </a:prstGeom>
          <a:noFill/>
        </p:spPr>
        <p:txBody>
          <a:bodyPr wrap="square" rtlCol="0">
            <a:spAutoFit/>
          </a:bodyPr>
          <a:p>
            <a:r>
              <a:rPr lang="zh-CN" altLang="en-US" sz="2000" b="1">
                <a:solidFill>
                  <a:srgbClr val="FF0000"/>
                </a:solidFill>
              </a:rPr>
              <a:t>第</a:t>
            </a:r>
            <a:r>
              <a:rPr lang="zh-CN" altLang="en-US" sz="2000" b="1">
                <a:solidFill>
                  <a:srgbClr val="FF0000"/>
                </a:solidFill>
              </a:rPr>
              <a:t>三动力学方程</a:t>
            </a:r>
            <a:endParaRPr lang="zh-CN" altLang="en-US" sz="2000" b="1">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2389441" y="914654"/>
                <a:ext cx="2987040" cy="16490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m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5</m:t>
                                          </m:r>
                                        </m:sub>
                                      </m:sSub>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4</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6</m:t>
                                          </m:r>
                                        </m:sub>
                                      </m:sSub>
                                    </m:e>
                                    <m:e>
                                      <m:r>
                                        <a:rPr lang="en-US" altLang="zh-CN" i="1">
                                          <a:latin typeface="Cambria Math" panose="02040503050406030204" charset="0"/>
                                          <a:cs typeface="Cambria Math" panose="02040503050406030204" charset="0"/>
                                        </a:rPr>
                                        <m:t>0</m:t>
                                      </m:r>
                                    </m:e>
                                  </m:mr>
                                </m:m>
                              </m:e>
                            </m:mr>
                          </m:m>
                        </m:e>
                      </m:d>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2389441" y="914654"/>
                <a:ext cx="2987040" cy="1649095"/>
              </a:xfrm>
              <a:prstGeom prst="rect">
                <a:avLst/>
              </a:prstGeom>
              <a:blipFill rotWithShape="1">
                <a:blip r:embed="rId1"/>
                <a:stretch>
                  <a:fillRect l="-19" t="-15" r="19"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5678805" y="914400"/>
                <a:ext cx="1610995" cy="163893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5678805" y="914400"/>
                <a:ext cx="1610995" cy="163893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440866" y="943229"/>
                <a:ext cx="1554480" cy="16465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mr>
                                </m:m>
                              </m:e>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2</m:t>
                                          </m:r>
                                        </m:sub>
                                      </m:sSub>
                                    </m:e>
                                  </m:mr>
                                  <m:mr>
                                    <m:e>
                                      <m:r>
                                        <a:rPr lang="en-US" altLang="zh-CN" i="1">
                                          <a:latin typeface="Cambria Math" panose="02040503050406030204" charset="0"/>
                                          <a:cs typeface="Cambria Math" panose="02040503050406030204" charset="0"/>
                                        </a:rPr>
                                        <m:t>0</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5</m:t>
                                          </m:r>
                                        </m:sub>
                                      </m:sSub>
                                    </m:e>
                                  </m:mr>
                                </m:m>
                              </m:e>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4</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6</m:t>
                                          </m:r>
                                        </m:sub>
                                      </m:sSub>
                                    </m:e>
                                  </m:mr>
                                </m:m>
                              </m:e>
                            </m:mr>
                          </m:m>
                        </m:e>
                      </m:d>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7440866" y="943229"/>
                <a:ext cx="1554480" cy="1646555"/>
              </a:xfrm>
              <a:prstGeom prst="rect">
                <a:avLst/>
              </a:prstGeom>
              <a:blipFill rotWithShape="1">
                <a:blip r:embed="rId3"/>
                <a:stretch>
                  <a:fillRect l="-37" t="-15" r="37"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553210" y="3429000"/>
                <a:ext cx="8942070" cy="164909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m:t>
                          </m:r>
                        </m:num>
                        <m:den>
                          <m:r>
                            <a:rPr lang="en-US" altLang="zh-CN" i="1">
                              <a:latin typeface="Cambria Math" panose="02040503050406030204" charset="0"/>
                              <a:cs typeface="Cambria Math" panose="02040503050406030204" charset="0"/>
                            </a:rPr>
                            <m:t>𝑑𝑡</m:t>
                          </m:r>
                        </m:den>
                      </m:f>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2</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
                              </m:e>
                            </m:mr>
                            <m:m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i="1">
                                          <a:latin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5</m:t>
                                          </m:r>
                                        </m:sub>
                                      </m:sSub>
                                    </m:e>
                                  </m:mr>
                                </m:m>
                              </m:e>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4</m:t>
                                          </m:r>
                                        </m:sub>
                                      </m:sSub>
                                    </m:e>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mr>
                                  <m:mr>
                                    <m:e>
                                      <m:r>
                                        <a:rPr lang="en-US" altLang="zh-CN" i="1">
                                          <a:latin typeface="Cambria Math" panose="02040503050406030204" charset="0"/>
                                          <a:cs typeface="Cambria Math" panose="02040503050406030204" charset="0"/>
                                        </a:rPr>
                                        <m:t>0</m:t>
                                      </m:r>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6</m:t>
                                          </m:r>
                                        </m:sub>
                                      </m:sSub>
                                    </m:e>
                                    <m:e>
                                      <m:r>
                                        <a:rPr lang="en-US" altLang="zh-CN" i="1">
                                          <a:latin typeface="Cambria Math" panose="02040503050406030204" charset="0"/>
                                          <a:cs typeface="Cambria Math" panose="02040503050406030204" charset="0"/>
                                        </a:rPr>
                                        <m:t>0</m:t>
                                      </m:r>
                                    </m:e>
                                  </m:mr>
                                </m:m>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1</m:t>
                                          </m:r>
                                        </m:sub>
                                      </m:sSub>
                                    </m:e>
                                  </m:mr>
                                  <m:mr>
                                    <m:e>
                                      <m:r>
                                        <a:rPr lang="en-US" altLang="zh-CN" i="1">
                                          <a:latin typeface="Cambria Math" panose="02040503050406030204" charset="0"/>
                                          <a:cs typeface="Cambria Math" panose="02040503050406030204" charset="0"/>
                                        </a:rPr>
                                        <m:t>0</m:t>
                                      </m:r>
                                    </m:e>
                                  </m:mr>
                                </m:m>
                              </m:e>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2</m:t>
                                          </m:r>
                                        </m:sub>
                                      </m:sSub>
                                    </m:e>
                                  </m:mr>
                                  <m:mr>
                                    <m:e>
                                      <m:r>
                                        <a:rPr lang="en-US" altLang="zh-CN" i="1">
                                          <a:latin typeface="Cambria Math" panose="02040503050406030204" charset="0"/>
                                          <a:cs typeface="Cambria Math" panose="02040503050406030204" charset="0"/>
                                        </a:rPr>
                                        <m:t>0</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3</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5</m:t>
                                          </m:r>
                                        </m:sub>
                                      </m:sSub>
                                    </m:e>
                                  </m:mr>
                                </m:m>
                              </m:e>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4</m:t>
                                          </m:r>
                                        </m:sub>
                                      </m:sSub>
                                    </m:e>
                                  </m:mr>
                                  <m:mr>
                                    <m:e>
                                      <m:r>
                                        <a:rPr lang="en-US" altLang="zh-CN" i="1">
                                          <a:latin typeface="Cambria Math" panose="02040503050406030204" charset="0"/>
                                          <a:cs typeface="Cambria Math" panose="02040503050406030204" charset="0"/>
                                        </a:rPr>
                                        <m:t>0</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6</m:t>
                                          </m:r>
                                        </m:sub>
                                      </m:sSub>
                                    </m:e>
                                  </m:mr>
                                </m:m>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r>
                              <m:e>
                                <m:r>
                                  <a:rPr lang="en-US" altLang="zh-CN" i="1">
                                    <a:latin typeface="Cambria Math" panose="02040503050406030204" charset="0"/>
                                    <a:cs typeface="Cambria Math" panose="02040503050406030204" charset="0"/>
                                  </a:rPr>
                                  <m:t>𝑇</m:t>
                                </m:r>
                              </m:e>
                            </m:mr>
                          </m:m>
                        </m:e>
                      </m:d>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1553210" y="3429000"/>
                <a:ext cx="8942070" cy="1649095"/>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0" y="239395"/>
            <a:ext cx="4064000" cy="460375"/>
          </a:xfrm>
          <a:prstGeom prst="rect">
            <a:avLst/>
          </a:prstGeom>
          <a:noFill/>
        </p:spPr>
        <p:txBody>
          <a:bodyPr wrap="square" rtlCol="0">
            <a:spAutoFit/>
          </a:bodyPr>
          <a:p>
            <a:r>
              <a:rPr lang="zh-CN" altLang="en-US" sz="2400" b="1"/>
              <a:t>线性系统方程：</a:t>
            </a:r>
            <a:endParaRPr lang="zh-CN" altLang="en-US" sz="24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1713422419265">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102995" y="1989455"/>
            <a:ext cx="4633985" cy="2880000"/>
          </a:xfrm>
          <a:prstGeom prst="rect">
            <a:avLst/>
          </a:prstGeom>
        </p:spPr>
      </p:pic>
      <p:sp>
        <p:nvSpPr>
          <p:cNvPr id="5" name="文本框 4"/>
          <p:cNvSpPr txBox="1"/>
          <p:nvPr/>
        </p:nvSpPr>
        <p:spPr>
          <a:xfrm>
            <a:off x="436880" y="293370"/>
            <a:ext cx="4064000" cy="460375"/>
          </a:xfrm>
          <a:prstGeom prst="rect">
            <a:avLst/>
          </a:prstGeom>
          <a:noFill/>
        </p:spPr>
        <p:txBody>
          <a:bodyPr wrap="square" rtlCol="0">
            <a:spAutoFit/>
          </a:bodyPr>
          <a:p>
            <a:r>
              <a:rPr lang="zh-CN" altLang="en-US" sz="2400" b="1"/>
              <a:t>平衡仿真：</a:t>
            </a:r>
            <a:endParaRPr lang="zh-CN" altLang="en-US" sz="2400" b="1"/>
          </a:p>
        </p:txBody>
      </p:sp>
      <p:pic>
        <p:nvPicPr>
          <p:cNvPr id="6" name="1713486949516">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6113145" y="1989455"/>
            <a:ext cx="5065263" cy="2880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video fullScrn="0">
              <p:cMediaNode>
                <p:cTn id="3" fill="hold" display="1">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nvCxnSpPr>
        <p:spPr>
          <a:xfrm>
            <a:off x="4927600" y="5346700"/>
            <a:ext cx="2336165" cy="15875"/>
          </a:xfrm>
          <a:prstGeom prst="line">
            <a:avLst/>
          </a:prstGeom>
        </p:spPr>
        <p:style>
          <a:lnRef idx="2">
            <a:schemeClr val="accent1"/>
          </a:lnRef>
          <a:fillRef idx="0">
            <a:srgbClr val="FFFFFF"/>
          </a:fillRef>
          <a:effectRef idx="0">
            <a:srgbClr val="FFFFFF"/>
          </a:effectRef>
          <a:fontRef idx="minor">
            <a:schemeClr val="tx1"/>
          </a:fontRef>
        </p:style>
      </p:cxnSp>
      <p:cxnSp>
        <p:nvCxnSpPr>
          <p:cNvPr id="5" name="直接连接符 4"/>
          <p:cNvCxnSpPr/>
          <p:nvPr/>
        </p:nvCxnSpPr>
        <p:spPr>
          <a:xfrm flipH="1" flipV="1">
            <a:off x="3446780" y="2814955"/>
            <a:ext cx="1480820" cy="2547620"/>
          </a:xfrm>
          <a:prstGeom prst="line">
            <a:avLst/>
          </a:prstGeom>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3455670" y="998220"/>
            <a:ext cx="2616200" cy="1818005"/>
          </a:xfrm>
          <a:prstGeom prst="line">
            <a:avLst/>
          </a:prstGeom>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H="1" flipV="1">
            <a:off x="6071870" y="998220"/>
            <a:ext cx="2484755" cy="2345055"/>
          </a:xfrm>
          <a:prstGeom prst="line">
            <a:avLst/>
          </a:prstGeom>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V="1">
            <a:off x="7267575" y="3343275"/>
            <a:ext cx="1257935" cy="2034540"/>
          </a:xfrm>
          <a:prstGeom prst="line">
            <a:avLst/>
          </a:prstGeom>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6055995" y="1013460"/>
            <a:ext cx="62230" cy="4333240"/>
          </a:xfrm>
          <a:prstGeom prst="line">
            <a:avLst/>
          </a:prstGeom>
          <a:ln>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0" name="文本框 9"/>
              <p:cNvSpPr txBox="1"/>
              <p:nvPr/>
            </p:nvSpPr>
            <p:spPr>
              <a:xfrm>
                <a:off x="4846320" y="4885690"/>
                <a:ext cx="42862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4846320" y="4885690"/>
                <a:ext cx="42862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7411720" y="4994275"/>
                <a:ext cx="42862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7411720" y="4994275"/>
                <a:ext cx="428625" cy="36830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12" name="直接连接符 11"/>
          <p:cNvCxnSpPr/>
          <p:nvPr/>
        </p:nvCxnSpPr>
        <p:spPr>
          <a:xfrm flipV="1">
            <a:off x="7288530" y="5377815"/>
            <a:ext cx="978535" cy="63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6192520" y="4885690"/>
                <a:ext cx="42862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6192520" y="4885690"/>
                <a:ext cx="428625" cy="3683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14" name="直接连接符 13"/>
          <p:cNvCxnSpPr/>
          <p:nvPr/>
        </p:nvCxnSpPr>
        <p:spPr>
          <a:xfrm flipV="1">
            <a:off x="8525510" y="3342640"/>
            <a:ext cx="978535" cy="63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8525510" y="2873375"/>
                <a:ext cx="42862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8525510" y="2873375"/>
                <a:ext cx="428625" cy="368300"/>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16" name="直接连接符 15"/>
          <p:cNvCxnSpPr/>
          <p:nvPr/>
        </p:nvCxnSpPr>
        <p:spPr>
          <a:xfrm flipV="1">
            <a:off x="3455670" y="2816225"/>
            <a:ext cx="978535" cy="63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nvSpPr>
            <p:spPr>
              <a:xfrm>
                <a:off x="4005580" y="2446655"/>
                <a:ext cx="42862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4005580" y="2446655"/>
                <a:ext cx="428625"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5881370" y="5455285"/>
                <a:ext cx="40005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5881370" y="5455285"/>
                <a:ext cx="40005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3744595" y="3904615"/>
                <a:ext cx="40005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3744595" y="3904615"/>
                <a:ext cx="400050"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8125460" y="3966845"/>
                <a:ext cx="40005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8125460" y="3966845"/>
                <a:ext cx="400050"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4362450" y="1493520"/>
                <a:ext cx="40005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21" name="文本框 20"/>
              <p:cNvSpPr txBox="1">
                <a:spLocks noRot="1" noChangeAspect="1" noMove="1" noResize="1" noEditPoints="1" noAdjustHandles="1" noChangeArrowheads="1" noChangeShapeType="1" noTextEdit="1"/>
              </p:cNvSpPr>
              <p:nvPr/>
            </p:nvSpPr>
            <p:spPr>
              <a:xfrm>
                <a:off x="4362450" y="1493520"/>
                <a:ext cx="400050" cy="36830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7299960" y="1723390"/>
                <a:ext cx="40005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Sub>
                    </m:oMath>
                  </m:oMathPara>
                </a14:m>
                <a:endParaRPr lang="zh-CN" altLang="en-US"/>
              </a:p>
            </p:txBody>
          </p:sp>
        </mc:Choice>
        <mc:Fallback>
          <p:sp>
            <p:nvSpPr>
              <p:cNvPr id="22" name="文本框 21"/>
              <p:cNvSpPr txBox="1">
                <a:spLocks noRot="1" noChangeAspect="1" noMove="1" noResize="1" noEditPoints="1" noAdjustHandles="1" noChangeArrowheads="1" noChangeShapeType="1" noTextEdit="1"/>
              </p:cNvSpPr>
              <p:nvPr/>
            </p:nvSpPr>
            <p:spPr>
              <a:xfrm>
                <a:off x="7299960" y="1723390"/>
                <a:ext cx="400050" cy="36830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5671820" y="3158490"/>
                <a:ext cx="40005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5671820" y="3158490"/>
                <a:ext cx="400050" cy="3683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4566920" y="5346700"/>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4566920" y="5346700"/>
                <a:ext cx="394335" cy="368300"/>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7027545" y="5362575"/>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𝐸</m:t>
                      </m:r>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7027545" y="5362575"/>
                <a:ext cx="394335" cy="368300"/>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3061335" y="2632710"/>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3061335" y="2632710"/>
                <a:ext cx="394335" cy="368300"/>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8029575" y="3128010"/>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𝐷</m:t>
                      </m:r>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8029575" y="3128010"/>
                <a:ext cx="394335" cy="36830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6026785" y="1042670"/>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𝐶</m:t>
                      </m:r>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6026785" y="1042670"/>
                <a:ext cx="394335" cy="368300"/>
              </a:xfrm>
              <a:prstGeom prst="rect">
                <a:avLst/>
              </a:prstGeom>
              <a:blipFill rotWithShape="1">
                <a:blip r:embed="rId16"/>
                <a:stretch>
                  <a:fillRect/>
                </a:stretch>
              </a:blipFill>
            </p:spPr>
            <p:txBody>
              <a:bodyPr/>
              <a:lstStyle/>
              <a:p>
                <a:r>
                  <a:rPr lang="zh-CN" altLang="en-US">
                    <a:noFill/>
                  </a:rPr>
                  <a:t> </a:t>
                </a:r>
              </a:p>
            </p:txBody>
          </p:sp>
        </mc:Fallback>
      </mc:AlternateContent>
      <p:sp>
        <p:nvSpPr>
          <p:cNvPr id="29" name="弧形 28"/>
          <p:cNvSpPr/>
          <p:nvPr/>
        </p:nvSpPr>
        <p:spPr>
          <a:xfrm>
            <a:off x="5934075" y="5152390"/>
            <a:ext cx="360680" cy="404495"/>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弧形 29"/>
          <p:cNvSpPr/>
          <p:nvPr/>
        </p:nvSpPr>
        <p:spPr>
          <a:xfrm>
            <a:off x="7201535" y="5175885"/>
            <a:ext cx="360680" cy="404495"/>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1" name="弧形 30"/>
          <p:cNvSpPr/>
          <p:nvPr/>
        </p:nvSpPr>
        <p:spPr>
          <a:xfrm rot="21060000">
            <a:off x="4705985" y="5152390"/>
            <a:ext cx="360680" cy="404495"/>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弧形 31"/>
          <p:cNvSpPr/>
          <p:nvPr/>
        </p:nvSpPr>
        <p:spPr>
          <a:xfrm rot="21060000">
            <a:off x="8296275" y="3154045"/>
            <a:ext cx="360680" cy="404495"/>
          </a:xfrm>
          <a:prstGeom prst="arc">
            <a:avLst>
              <a:gd name="adj1" fmla="val 15367820"/>
              <a:gd name="adj2" fmla="val 0"/>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弧形 32"/>
          <p:cNvSpPr/>
          <p:nvPr/>
        </p:nvSpPr>
        <p:spPr>
          <a:xfrm rot="900000">
            <a:off x="3641725" y="2557145"/>
            <a:ext cx="360680" cy="404495"/>
          </a:xfrm>
          <a:prstGeom prst="arc">
            <a:avLst>
              <a:gd name="adj1" fmla="val 15367820"/>
              <a:gd name="adj2" fmla="val 0"/>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36" name="直接箭头连接符 35"/>
          <p:cNvCxnSpPr/>
          <p:nvPr/>
        </p:nvCxnSpPr>
        <p:spPr>
          <a:xfrm flipH="1" flipV="1">
            <a:off x="6026785" y="308610"/>
            <a:ext cx="76200" cy="11887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flipH="1" flipV="1">
            <a:off x="5369560" y="944880"/>
            <a:ext cx="692150" cy="660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8" name="文本框 37"/>
              <p:cNvSpPr txBox="1"/>
              <p:nvPr/>
            </p:nvSpPr>
            <p:spPr>
              <a:xfrm>
                <a:off x="5095875" y="474980"/>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oMath>
                  </m:oMathPara>
                </a14:m>
                <a:endParaRPr lang="zh-CN" altLang="en-US"/>
              </a:p>
            </p:txBody>
          </p:sp>
        </mc:Choice>
        <mc:Fallback>
          <p:sp>
            <p:nvSpPr>
              <p:cNvPr id="38" name="文本框 37"/>
              <p:cNvSpPr txBox="1">
                <a:spLocks noRot="1" noChangeAspect="1" noMove="1" noResize="1" noEditPoints="1" noAdjustHandles="1" noChangeArrowheads="1" noChangeShapeType="1" noTextEdit="1"/>
              </p:cNvSpPr>
              <p:nvPr/>
            </p:nvSpPr>
            <p:spPr>
              <a:xfrm>
                <a:off x="5095875" y="474980"/>
                <a:ext cx="394335" cy="368300"/>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6055995" y="287655"/>
                <a:ext cx="39433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39" name="文本框 38"/>
              <p:cNvSpPr txBox="1">
                <a:spLocks noRot="1" noChangeAspect="1" noMove="1" noResize="1" noEditPoints="1" noAdjustHandles="1" noChangeArrowheads="1" noChangeShapeType="1" noTextEdit="1"/>
              </p:cNvSpPr>
              <p:nvPr/>
            </p:nvSpPr>
            <p:spPr>
              <a:xfrm>
                <a:off x="6055995" y="287655"/>
                <a:ext cx="394335" cy="368300"/>
              </a:xfrm>
              <a:prstGeom prst="rect">
                <a:avLst/>
              </a:prstGeom>
              <a:blipFill rotWithShape="1">
                <a:blip r:embed="rId18"/>
                <a:stretch>
                  <a:fillRect/>
                </a:stretch>
              </a:blipFill>
            </p:spPr>
            <p:txBody>
              <a:bodyPr/>
              <a:lstStyle/>
              <a:p>
                <a:r>
                  <a:rPr lang="zh-CN" altLang="en-US">
                    <a:noFill/>
                  </a:rPr>
                  <a:t> </a:t>
                </a:r>
              </a:p>
            </p:txBody>
          </p:sp>
        </mc:Fallback>
      </mc:AlternateContent>
      <p:cxnSp>
        <p:nvCxnSpPr>
          <p:cNvPr id="40" name="直接箭头连接符 39"/>
          <p:cNvCxnSpPr/>
          <p:nvPr/>
        </p:nvCxnSpPr>
        <p:spPr>
          <a:xfrm flipV="1">
            <a:off x="6061710" y="205105"/>
            <a:ext cx="28575" cy="781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1" name="直接箭头连接符 40"/>
          <p:cNvCxnSpPr/>
          <p:nvPr/>
        </p:nvCxnSpPr>
        <p:spPr>
          <a:xfrm>
            <a:off x="5260023" y="987743"/>
            <a:ext cx="1593215" cy="546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nvSpPr>
        <p:spPr>
          <a:xfrm>
            <a:off x="6852920" y="843280"/>
            <a:ext cx="252095" cy="368300"/>
          </a:xfrm>
          <a:prstGeom prst="rect">
            <a:avLst/>
          </a:prstGeom>
          <a:noFill/>
        </p:spPr>
        <p:txBody>
          <a:bodyPr wrap="square" rtlCol="0">
            <a:spAutoFit/>
          </a:bodyPr>
          <a:p>
            <a:r>
              <a:rPr lang="en-US" altLang="zh-CN"/>
              <a:t>x</a:t>
            </a:r>
            <a:endParaRPr lang="en-US" altLang="zh-CN"/>
          </a:p>
        </p:txBody>
      </p:sp>
      <p:sp>
        <p:nvSpPr>
          <p:cNvPr id="43" name="文本框 42"/>
          <p:cNvSpPr txBox="1"/>
          <p:nvPr/>
        </p:nvSpPr>
        <p:spPr>
          <a:xfrm>
            <a:off x="5671820" y="107315"/>
            <a:ext cx="285750" cy="368300"/>
          </a:xfrm>
          <a:prstGeom prst="rect">
            <a:avLst/>
          </a:prstGeom>
          <a:noFill/>
        </p:spPr>
        <p:txBody>
          <a:bodyPr wrap="square" rtlCol="0">
            <a:spAutoFit/>
          </a:bodyPr>
          <a:p>
            <a:r>
              <a:rPr lang="en-US" altLang="zh-CN"/>
              <a:t>y</a:t>
            </a:r>
            <a:endParaRPr lang="en-US" altLang="zh-CN"/>
          </a:p>
        </p:txBody>
      </p:sp>
      <p:sp>
        <p:nvSpPr>
          <p:cNvPr id="44" name="文本框 43"/>
          <p:cNvSpPr txBox="1"/>
          <p:nvPr/>
        </p:nvSpPr>
        <p:spPr>
          <a:xfrm>
            <a:off x="298450" y="314325"/>
            <a:ext cx="4064000" cy="460375"/>
          </a:xfrm>
          <a:prstGeom prst="rect">
            <a:avLst/>
          </a:prstGeom>
          <a:noFill/>
        </p:spPr>
        <p:txBody>
          <a:bodyPr wrap="square" rtlCol="0">
            <a:spAutoFit/>
          </a:bodyPr>
          <a:p>
            <a:r>
              <a:rPr lang="en-US" altLang="zh-CN" sz="2400" b="1"/>
              <a:t>VMC</a:t>
            </a:r>
            <a:r>
              <a:rPr lang="zh-CN" altLang="en-US" sz="2400" b="1"/>
              <a:t>原理</a:t>
            </a:r>
            <a:endParaRPr lang="zh-CN" altLang="en-US" sz="24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590550"/>
            <a:ext cx="4725670" cy="398780"/>
          </a:xfrm>
          <a:prstGeom prst="rect">
            <a:avLst/>
          </a:prstGeom>
          <a:noFill/>
        </p:spPr>
        <p:txBody>
          <a:bodyPr wrap="square" rtlCol="0">
            <a:spAutoFit/>
          </a:bodyPr>
          <a:p>
            <a:r>
              <a:rPr lang="zh-CN" altLang="en-US" sz="2000"/>
              <a:t>通过五连杆左右两部分分别求</a:t>
            </a:r>
            <a:r>
              <a:rPr lang="en-US" altLang="zh-CN" sz="2000"/>
              <a:t>C</a:t>
            </a:r>
            <a:r>
              <a:rPr lang="zh-CN" altLang="en-US" sz="2000"/>
              <a:t>点坐标：</a:t>
            </a:r>
            <a:endParaRPr lang="zh-CN" altLang="en-US" sz="2000"/>
          </a:p>
        </p:txBody>
      </p:sp>
      <mc:AlternateContent xmlns:mc="http://schemas.openxmlformats.org/markup-compatibility/2006">
        <mc:Choice xmlns:a14="http://schemas.microsoft.com/office/drawing/2010/main" Requires="a14">
          <p:sp>
            <p:nvSpPr>
              <p:cNvPr id="4" name="文本框 3"/>
              <p:cNvSpPr txBox="1"/>
              <p:nvPr/>
            </p:nvSpPr>
            <p:spPr>
              <a:xfrm>
                <a:off x="4000436" y="1128649"/>
                <a:ext cx="3321050"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2</m:t>
                                  </m:r>
                                </m:sub>
                              </m:sSub>
                              <m:r>
                                <a:rPr lang="en-US" altLang="zh-CN" i="1">
                                  <a:solidFill>
                                    <a:srgbClr val="FF0000"/>
                                  </a:solidFill>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𝑐𝑜𝑠</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3</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2</m:t>
                                  </m:r>
                                </m:sub>
                              </m:sSub>
                              <m:r>
                                <a:rPr lang="en-US" i="1">
                                  <a:latin typeface="Cambria Math" panose="02040503050406030204" charset="0"/>
                                </a:rPr>
                                <m:t>𝑠𝑖𝑛</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i="1">
                                      <a:solidFill>
                                        <a:srgbClr val="FF0000"/>
                                      </a:solidFill>
                                      <a:latin typeface="Cambria Math" panose="02040503050406030204" charset="0"/>
                                    </a:rPr>
                                    <m:t>2</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𝐷</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3</m:t>
                                  </m:r>
                                </m:sub>
                              </m:sSub>
                              <m:r>
                                <a:rPr lang="en-US" altLang="zh-CN" i="1">
                                  <a:latin typeface="Cambria Math" panose="02040503050406030204" charset="0"/>
                                  <a:cs typeface="Cambria Math" panose="02040503050406030204" charset="0"/>
                                </a:rPr>
                                <m:t>𝑠𝑖𝑛</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i="1">
                                      <a:solidFill>
                                        <a:srgbClr val="FF0000"/>
                                      </a:solidFill>
                                      <a:latin typeface="Cambria Math" panose="02040503050406030204" charset="0"/>
                                    </a:rPr>
                                    <m:t>3</m:t>
                                  </m:r>
                                </m:sub>
                              </m:sSub>
                            </m:e>
                          </m:eqArr>
                        </m:e>
                      </m:d>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4000436" y="1128649"/>
                <a:ext cx="3321050" cy="617855"/>
              </a:xfrm>
              <a:prstGeom prst="rect">
                <a:avLst/>
              </a:prstGeom>
              <a:blipFill rotWithShape="1">
                <a:blip r:embed="rId1"/>
                <a:stretch>
                  <a:fillRect l="-17" t="-41" r="1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0" y="2348865"/>
                <a:ext cx="4064000" cy="368300"/>
              </a:xfrm>
              <a:prstGeom prst="rect">
                <a:avLst/>
              </a:prstGeom>
              <a:noFill/>
            </p:spPr>
            <p:txBody>
              <a:bodyPr wrap="square" rtlCol="0">
                <a:spAutoFit/>
              </a:bodyPr>
              <a:p>
                <a:r>
                  <a:rPr lang="zh-CN" altLang="en-US"/>
                  <a:t>求解</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0" y="2348865"/>
                <a:ext cx="4064000"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926465" y="3126105"/>
                <a:ext cx="4064000" cy="8178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𝑎𝑟𝑐𝑡𝑎𝑛</m:t>
                      </m:r>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e>
                              </m:rad>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Sub>
                            </m:den>
                          </m:f>
                        </m:e>
                      </m:d>
                    </m:oMath>
                  </m:oMathPara>
                </a14:m>
                <a:endParaRPr lang="en-US" altLang="zh-CN"/>
              </a:p>
            </p:txBody>
          </p:sp>
        </mc:Choice>
        <mc:Fallback>
          <p:sp>
            <p:nvSpPr>
              <p:cNvPr id="6" name="文本框 5"/>
              <p:cNvSpPr txBox="1">
                <a:spLocks noRot="1" noChangeAspect="1" noMove="1" noResize="1" noEditPoints="1" noAdjustHandles="1" noChangeArrowheads="1" noChangeShapeType="1" noTextEdit="1"/>
              </p:cNvSpPr>
              <p:nvPr/>
            </p:nvSpPr>
            <p:spPr>
              <a:xfrm>
                <a:off x="926465" y="3126105"/>
                <a:ext cx="4064000" cy="81788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207000" y="2908935"/>
                <a:ext cx="4231640" cy="12515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𝐵𝐷</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𝐵𝐷</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oMath>
                  </m:oMathPara>
                </a14:m>
                <a:endParaRPr lang="en-US" altLang="zh-CN" i="1">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5207000" y="2908935"/>
                <a:ext cx="4231640" cy="1251585"/>
              </a:xfrm>
              <a:prstGeom prst="rect">
                <a:avLst/>
              </a:prstGeom>
              <a:blipFill rotWithShape="1">
                <a:blip r:embed="rId4"/>
                <a:stretch>
                  <a:fillRect/>
                </a:stretch>
              </a:blipFill>
            </p:spPr>
            <p:txBody>
              <a:bodyPr/>
              <a:lstStyle/>
              <a:p>
                <a:r>
                  <a:rPr lang="zh-CN" altLang="en-US">
                    <a:noFill/>
                  </a:rPr>
                  <a:t> </a:t>
                </a:r>
              </a:p>
            </p:txBody>
          </p:sp>
        </mc:Fallback>
      </mc:AlternateContent>
      <p:pic>
        <p:nvPicPr>
          <p:cNvPr id="46" name="图片 45"/>
          <p:cNvPicPr>
            <a:picLocks noChangeAspect="1"/>
          </p:cNvPicPr>
          <p:nvPr/>
        </p:nvPicPr>
        <p:blipFill>
          <a:blip r:embed="rId5"/>
          <a:stretch>
            <a:fillRect/>
          </a:stretch>
        </p:blipFill>
        <p:spPr>
          <a:xfrm>
            <a:off x="8245475" y="171450"/>
            <a:ext cx="4055241" cy="3600000"/>
          </a:xfrm>
          <a:prstGeom prst="rect">
            <a:avLst/>
          </a:prstGeom>
        </p:spPr>
      </p:pic>
      <mc:AlternateContent xmlns:mc="http://schemas.openxmlformats.org/markup-compatibility/2006">
        <mc:Choice xmlns:a14="http://schemas.microsoft.com/office/drawing/2010/main" Requires="a14">
          <p:sp>
            <p:nvSpPr>
              <p:cNvPr id="48" name="文本框 47"/>
              <p:cNvSpPr txBox="1"/>
              <p:nvPr/>
            </p:nvSpPr>
            <p:spPr>
              <a:xfrm>
                <a:off x="0" y="4352925"/>
                <a:ext cx="4064000" cy="368300"/>
              </a:xfrm>
              <a:prstGeom prst="rect">
                <a:avLst/>
              </a:prstGeom>
              <a:noFill/>
            </p:spPr>
            <p:txBody>
              <a:bodyPr wrap="square" rtlCol="0">
                <a:spAutoFit/>
              </a:bodyPr>
              <a:p>
                <a:r>
                  <a:rPr lang="zh-CN" altLang="en-US">
                    <a:latin typeface="Cambria Math" panose="02040503050406030204" charset="0"/>
                    <a:cs typeface="Cambria Math" panose="02040503050406030204" charset="0"/>
                  </a:rPr>
                  <a:t>通过</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oMath>
                </a14:m>
                <a:r>
                  <a:rPr lang="zh-CN" altLang="en-US">
                    <a:latin typeface="Cambria Math" panose="02040503050406030204" charset="0"/>
                    <a:cs typeface="Cambria Math" panose="02040503050406030204" charset="0"/>
                  </a:rPr>
                  <a:t>求</a:t>
                </a:r>
                <a:r>
                  <a:rPr lang="en-US" altLang="zh-CN">
                    <a:latin typeface="Cambria Math" panose="02040503050406030204" charset="0"/>
                    <a:cs typeface="Cambria Math" panose="02040503050406030204" charset="0"/>
                  </a:rPr>
                  <a:t>C</a:t>
                </a:r>
                <a:r>
                  <a:rPr lang="zh-CN" altLang="en-US">
                    <a:latin typeface="Cambria Math" panose="02040503050406030204" charset="0"/>
                    <a:cs typeface="Cambria Math" panose="02040503050406030204" charset="0"/>
                  </a:rPr>
                  <a:t>点直角坐标</a:t>
                </a:r>
                <a:r>
                  <a:rPr lang="en-US" altLang="zh-CN">
                    <a:latin typeface="Cambria Math" panose="02040503050406030204" charset="0"/>
                    <a:cs typeface="Cambria Math" panose="02040503050406030204" charset="0"/>
                  </a:rPr>
                  <a:t>(x,y)</a:t>
                </a:r>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Choice>
        <mc:Fallback>
          <p:sp>
            <p:nvSpPr>
              <p:cNvPr id="48" name="文本框 47"/>
              <p:cNvSpPr txBox="1">
                <a:spLocks noRot="1" noChangeAspect="1" noMove="1" noResize="1" noEditPoints="1" noAdjustHandles="1" noChangeArrowheads="1" noChangeShapeType="1" noTextEdit="1"/>
              </p:cNvSpPr>
              <p:nvPr/>
            </p:nvSpPr>
            <p:spPr>
              <a:xfrm>
                <a:off x="0" y="4352925"/>
                <a:ext cx="406400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4421441" y="4721479"/>
                <a:ext cx="2586355"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𝑥</m:t>
                                  </m:r>
                                </m:e>
                                <m:sub>
                                  <m:r>
                                    <a:rPr lang="en-US" altLang="zh-CN" i="1">
                                      <a:solidFill>
                                        <a:srgbClr val="FF0000"/>
                                      </a:solidFill>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𝑦</m:t>
                                  </m:r>
                                </m:e>
                                <m:sub>
                                  <m:r>
                                    <a:rPr lang="en-US" i="1">
                                      <a:solidFill>
                                        <a:srgbClr val="FF0000"/>
                                      </a:solidFill>
                                      <a:latin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49" name="文本框 48"/>
              <p:cNvSpPr txBox="1">
                <a:spLocks noRot="1" noChangeAspect="1" noMove="1" noResize="1" noEditPoints="1" noAdjustHandles="1" noChangeArrowheads="1" noChangeShapeType="1" noTextEdit="1"/>
              </p:cNvSpPr>
              <p:nvPr/>
            </p:nvSpPr>
            <p:spPr>
              <a:xfrm>
                <a:off x="4421441" y="4721479"/>
                <a:ext cx="2586355" cy="617855"/>
              </a:xfrm>
              <a:prstGeom prst="rect">
                <a:avLst/>
              </a:prstGeom>
              <a:blipFill rotWithShape="1">
                <a:blip r:embed="rId7"/>
                <a:stretch>
                  <a:fillRect l="-22" t="-41" r="2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0" y="5615940"/>
                <a:ext cx="4064000" cy="368300"/>
              </a:xfrm>
              <a:prstGeom prst="rect">
                <a:avLst/>
              </a:prstGeom>
              <a:noFill/>
            </p:spPr>
            <p:txBody>
              <a:bodyPr wrap="square" rtlCol="0">
                <a:spAutoFit/>
              </a:bodyPr>
              <a:p>
                <a:r>
                  <a:rPr lang="zh-CN" altLang="en-US">
                    <a:latin typeface="Cambria Math" panose="02040503050406030204" charset="0"/>
                    <a:cs typeface="Cambria Math" panose="02040503050406030204" charset="0"/>
                  </a:rPr>
                  <a:t>进一步得到极坐标</a:t>
                </a:r>
                <a:r>
                  <a:rPr lang="en-US" altLang="zh-CN">
                    <a:latin typeface="Cambria Math" panose="02040503050406030204" charset="0"/>
                    <a:cs typeface="Cambria Math" panose="020405030504060302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a14:m>
                <a:r>
                  <a:rPr lang="en-US" altLang="zh-CN">
                    <a:latin typeface="Cambria Math" panose="02040503050406030204" charset="0"/>
                    <a:cs typeface="Cambria Math" panose="020405030504060302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oMath>
                </a14:m>
                <a:r>
                  <a:rPr lang="en-US" altLang="zh-CN">
                    <a:latin typeface="Cambria Math" panose="02040503050406030204" charset="0"/>
                    <a:cs typeface="Cambria Math" panose="02040503050406030204" charset="0"/>
                  </a:rPr>
                  <a:t>)</a:t>
                </a:r>
                <a:endParaRPr lang="en-US" altLang="zh-CN">
                  <a:latin typeface="Cambria Math" panose="02040503050406030204" charset="0"/>
                  <a:cs typeface="Cambria Math" panose="02040503050406030204" charset="0"/>
                </a:endParaRPr>
              </a:p>
            </p:txBody>
          </p:sp>
        </mc:Choice>
        <mc:Fallback>
          <p:sp>
            <p:nvSpPr>
              <p:cNvPr id="50" name="文本框 49"/>
              <p:cNvSpPr txBox="1">
                <a:spLocks noRot="1" noChangeAspect="1" noMove="1" noResize="1" noEditPoints="1" noAdjustHandles="1" noChangeArrowheads="1" noChangeShapeType="1" noTextEdit="1"/>
              </p:cNvSpPr>
              <p:nvPr/>
            </p:nvSpPr>
            <p:spPr>
              <a:xfrm>
                <a:off x="0" y="5615940"/>
                <a:ext cx="4064000"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4566856" y="5624449"/>
                <a:ext cx="2762250" cy="12109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up>
                                      <m:r>
                                        <a:rPr lang="en-US" altLang="zh-CN" i="1">
                                          <a:latin typeface="Cambria Math" panose="02040503050406030204" charset="0"/>
                                          <a:cs typeface="Cambria Math" panose="02040503050406030204" charset="0"/>
                                        </a:rPr>
                                        <m:t>2</m:t>
                                      </m:r>
                                    </m:sup>
                                  </m:sSubSup>
                                </m:e>
                              </m:rad>
                            </m:e>
                            <m:e>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𝑎𝑟𝑐𝑡𝑎𝑛</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den>
                              </m:f>
                            </m:e>
                          </m:eqArr>
                        </m:e>
                      </m:d>
                    </m:oMath>
                  </m:oMathPara>
                </a14:m>
                <a:endParaRPr lang="zh-CN" altLang="en-US"/>
              </a:p>
            </p:txBody>
          </p:sp>
        </mc:Choice>
        <mc:Fallback>
          <p:sp>
            <p:nvSpPr>
              <p:cNvPr id="51" name="文本框 50"/>
              <p:cNvSpPr txBox="1">
                <a:spLocks noRot="1" noChangeAspect="1" noMove="1" noResize="1" noEditPoints="1" noAdjustHandles="1" noChangeArrowheads="1" noChangeShapeType="1" noTextEdit="1"/>
              </p:cNvSpPr>
              <p:nvPr/>
            </p:nvSpPr>
            <p:spPr>
              <a:xfrm>
                <a:off x="4566856" y="5624449"/>
                <a:ext cx="2762250" cy="1210945"/>
              </a:xfrm>
              <a:prstGeom prst="rect">
                <a:avLst/>
              </a:prstGeom>
              <a:blipFill rotWithShape="1">
                <a:blip r:embed="rId9"/>
                <a:stretch>
                  <a:fillRect l="-21" t="-21" r="21" b="21"/>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590550"/>
            <a:ext cx="4725670" cy="398780"/>
          </a:xfrm>
          <a:prstGeom prst="rect">
            <a:avLst/>
          </a:prstGeom>
          <a:noFill/>
        </p:spPr>
        <p:txBody>
          <a:bodyPr wrap="square" rtlCol="0">
            <a:spAutoFit/>
          </a:bodyPr>
          <a:p>
            <a:r>
              <a:rPr lang="zh-CN" altLang="en-US" sz="2000"/>
              <a:t>通过五连杆左右两部分分别求</a:t>
            </a:r>
            <a:r>
              <a:rPr lang="en-US" altLang="zh-CN" sz="2000"/>
              <a:t>C</a:t>
            </a:r>
            <a:r>
              <a:rPr lang="zh-CN" altLang="en-US" sz="2000"/>
              <a:t>点坐标：</a:t>
            </a:r>
            <a:endParaRPr lang="zh-CN" altLang="en-US" sz="2000"/>
          </a:p>
        </p:txBody>
      </p:sp>
      <mc:AlternateContent xmlns:mc="http://schemas.openxmlformats.org/markup-compatibility/2006">
        <mc:Choice xmlns:a14="http://schemas.microsoft.com/office/drawing/2010/main" Requires="a14">
          <p:sp>
            <p:nvSpPr>
              <p:cNvPr id="5" name="文本框 4"/>
              <p:cNvSpPr txBox="1"/>
              <p:nvPr/>
            </p:nvSpPr>
            <p:spPr>
              <a:xfrm>
                <a:off x="4000436" y="1128649"/>
                <a:ext cx="3321050"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2</m:t>
                                  </m:r>
                                </m:sub>
                              </m:sSub>
                              <m:r>
                                <a:rPr lang="en-US" i="1">
                                  <a:latin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2</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𝐷</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3</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3</m:t>
                                  </m:r>
                                </m:sub>
                              </m:sSub>
                            </m:e>
                          </m:eqArr>
                        </m:e>
                      </m:d>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000436" y="1128649"/>
                <a:ext cx="3321050" cy="617855"/>
              </a:xfrm>
              <a:prstGeom prst="rect">
                <a:avLst/>
              </a:prstGeom>
              <a:blipFill rotWithShape="1">
                <a:blip r:embed="rId1"/>
                <a:stretch>
                  <a:fillRect l="-17" t="-41" r="1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0" y="2348865"/>
                <a:ext cx="4064000" cy="368300"/>
              </a:xfrm>
              <a:prstGeom prst="rect">
                <a:avLst/>
              </a:prstGeom>
              <a:noFill/>
            </p:spPr>
            <p:txBody>
              <a:bodyPr wrap="square" rtlCol="0">
                <a:spAutoFit/>
              </a:bodyPr>
              <a:p>
                <a:r>
                  <a:rPr lang="zh-CN" altLang="en-US"/>
                  <a:t>求解</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0" y="2348865"/>
                <a:ext cx="4064000"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926465" y="3126105"/>
                <a:ext cx="4064000" cy="8178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𝑎𝑟𝑐𝑡𝑎𝑛</m:t>
                      </m:r>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e>
                              </m:rad>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Sub>
                            </m:den>
                          </m:f>
                        </m:e>
                      </m:d>
                    </m:oMath>
                  </m:oMathPara>
                </a14:m>
                <a:endParaRPr lang="en-US" altLang="zh-CN"/>
              </a:p>
            </p:txBody>
          </p:sp>
        </mc:Choice>
        <mc:Fallback>
          <p:sp>
            <p:nvSpPr>
              <p:cNvPr id="7" name="文本框 6"/>
              <p:cNvSpPr txBox="1">
                <a:spLocks noRot="1" noChangeAspect="1" noMove="1" noResize="1" noEditPoints="1" noAdjustHandles="1" noChangeArrowheads="1" noChangeShapeType="1" noTextEdit="1"/>
              </p:cNvSpPr>
              <p:nvPr/>
            </p:nvSpPr>
            <p:spPr>
              <a:xfrm>
                <a:off x="926465" y="3126105"/>
                <a:ext cx="4064000" cy="81788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207000" y="2908935"/>
                <a:ext cx="4231640" cy="12515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𝐵𝐷</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𝐵𝐷</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oMath>
                  </m:oMathPara>
                </a14:m>
                <a:endParaRPr lang="en-US" altLang="zh-CN" i="1">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207000" y="2908935"/>
                <a:ext cx="4231640" cy="1251585"/>
              </a:xfrm>
              <a:prstGeom prst="rect">
                <a:avLst/>
              </a:prstGeom>
              <a:blipFill rotWithShape="1">
                <a:blip r:embed="rId4"/>
                <a:stretch>
                  <a:fillRect/>
                </a:stretch>
              </a:blipFill>
            </p:spPr>
            <p:txBody>
              <a:bodyPr/>
              <a:lstStyle/>
              <a:p>
                <a:r>
                  <a:rPr lang="zh-CN" altLang="en-US">
                    <a:noFill/>
                  </a:rPr>
                  <a:t> </a:t>
                </a:r>
              </a:p>
            </p:txBody>
          </p:sp>
        </mc:Fallback>
      </mc:AlternateContent>
      <p:pic>
        <p:nvPicPr>
          <p:cNvPr id="46" name="图片 45"/>
          <p:cNvPicPr>
            <a:picLocks noChangeAspect="1"/>
          </p:cNvPicPr>
          <p:nvPr/>
        </p:nvPicPr>
        <p:blipFill>
          <a:blip r:embed="rId5"/>
          <a:stretch>
            <a:fillRect/>
          </a:stretch>
        </p:blipFill>
        <p:spPr>
          <a:xfrm>
            <a:off x="8245475" y="171450"/>
            <a:ext cx="4055241" cy="360000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0" y="4076700"/>
                <a:ext cx="4064000" cy="368300"/>
              </a:xfrm>
              <a:prstGeom prst="rect">
                <a:avLst/>
              </a:prstGeom>
              <a:noFill/>
            </p:spPr>
            <p:txBody>
              <a:bodyPr wrap="square" rtlCol="0">
                <a:spAutoFit/>
              </a:bodyPr>
              <a:p>
                <a:r>
                  <a:rPr lang="zh-CN" altLang="en-US"/>
                  <a:t>求解</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0" y="4076700"/>
                <a:ext cx="406400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0" y="4893310"/>
                <a:ext cx="12191365" cy="80835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𝑎𝑟𝑐𝑡𝑎𝑛</m:t>
                      </m:r>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r>
                                <a:rPr lang="zh-CN" altLang="en-US">
                                  <a:latin typeface="Cambria Math" panose="02040503050406030204" charset="0"/>
                                  <a:sym typeface="+mn-ea"/>
                                </a:rPr>
                                <m:t>2</m:t>
                              </m:r>
                              <m:sSub>
                                <m:sSubPr>
                                  <m:ctrlPr>
                                    <a:rPr lang="zh-CN" altLang="en-US"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3</m:t>
                                  </m:r>
                                </m:sub>
                              </m:sSub>
                              <m:r>
                                <a:rPr lang="en-US" altLang="zh-CN" i="1">
                                  <a:latin typeface="Cambria Math" panose="02040503050406030204" charset="0"/>
                                  <a:cs typeface="Cambria Math" panose="02040503050406030204" charset="0"/>
                                  <a:sym typeface="+mn-ea"/>
                                </a:rPr>
                                <m:t>(</m:t>
                              </m:r>
                              <m:sSub>
                                <m:sSubPr>
                                  <m:ctrlPr>
                                    <a:rPr lang="zh-CN" altLang="en-US"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𝑦</m:t>
                                  </m:r>
                                </m:e>
                                <m:sub>
                                  <m:r>
                                    <a:rPr lang="en-US" altLang="zh-CN" i="1">
                                      <a:latin typeface="Cambria Math" panose="02040503050406030204" charset="0"/>
                                      <a:cs typeface="Cambria Math" panose="02040503050406030204" charset="0"/>
                                      <a:sym typeface="+mn-ea"/>
                                    </a:rPr>
                                    <m:t>𝐵</m:t>
                                  </m:r>
                                </m:sub>
                              </m:sSub>
                              <m:r>
                                <a:rPr lang="zh-CN" altLang="en-US">
                                  <a:latin typeface="Cambria Math" panose="02040503050406030204" charset="0"/>
                                  <a:sym typeface="+mn-ea"/>
                                </a:rPr>
                                <m:t>−</m:t>
                              </m:r>
                              <m:sSub>
                                <m:sSubPr>
                                  <m:ctrlPr>
                                    <a:rPr lang="zh-CN" altLang="en-US"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𝑦</m:t>
                                  </m:r>
                                </m:e>
                                <m:sub>
                                  <m:r>
                                    <a:rPr lang="en-US" altLang="zh-CN" i="1">
                                      <a:latin typeface="Cambria Math" panose="02040503050406030204" charset="0"/>
                                      <a:cs typeface="Cambria Math" panose="02040503050406030204" charset="0"/>
                                      <a:sym typeface="+mn-ea"/>
                                    </a:rPr>
                                    <m:t>𝐷</m:t>
                                  </m:r>
                                </m:sub>
                              </m:sSub>
                              <m:r>
                                <a:rPr lang="en-US" altLang="zh-CN">
                                  <a:latin typeface="Cambria Math" panose="02040503050406030204" charset="0"/>
                                  <a:sym typeface="+mn-ea"/>
                                </a:rPr>
                                <m:t>)</m:t>
                              </m:r>
                              <m:r>
                                <a:rPr lang="zh-CN" altLang="en-US">
                                  <a:latin typeface="Cambria Math" panose="02040503050406030204" charset="0"/>
                                  <a:sym typeface="+mn-ea"/>
                                </a:rPr>
                                <m:t> +</m:t>
                              </m:r>
                              <m:rad>
                                <m:radPr>
                                  <m:degHide m:val="on"/>
                                  <m:ctrlPr>
                                    <a:rPr lang="zh-CN" altLang="en-US" i="1">
                                      <a:latin typeface="Cambria Math" panose="02040503050406030204" charset="0"/>
                                      <a:cs typeface="Cambria Math" panose="02040503050406030204" charset="0"/>
                                      <a:sym typeface="+mn-ea"/>
                                    </a:rPr>
                                  </m:ctrlPr>
                                </m:radPr>
                                <m:deg/>
                                <m:e>
                                  <m:r>
                                    <a:rPr lang="zh-CN" altLang="en-US">
                                      <a:latin typeface="Cambria Math" panose="02040503050406030204" charset="0"/>
                                      <a:sym typeface="+mn-ea"/>
                                    </a:rPr>
                                    <m:t> (</m:t>
                                  </m:r>
                                  <m:sSup>
                                    <m:sSupPr>
                                      <m:ctrlPr>
                                        <a:rPr lang="zh-CN" altLang="en-US" i="1">
                                          <a:latin typeface="Cambria Math" panose="02040503050406030204" charset="0"/>
                                          <a:cs typeface="Cambria Math" panose="02040503050406030204" charset="0"/>
                                          <a:sym typeface="+mn-ea"/>
                                        </a:rPr>
                                      </m:ctrlPr>
                                    </m:sSupPr>
                                    <m:e>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2</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3</m:t>
                                          </m:r>
                                        </m:sub>
                                      </m:sSub>
                                      <m:r>
                                        <a:rPr lang="en-US" altLang="zh-CN" i="1">
                                          <a:latin typeface="Cambria Math" panose="02040503050406030204" charset="0"/>
                                          <a:cs typeface="Cambria Math" panose="02040503050406030204" charset="0"/>
                                          <a:sym typeface="+mn-ea"/>
                                        </a:rPr>
                                        <m:t>)</m:t>
                                      </m:r>
                                    </m:e>
                                    <m:sup>
                                      <m:r>
                                        <a:rPr lang="en-US" altLang="zh-CN" i="1">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 </m:t>
                                  </m:r>
                                  <m:r>
                                    <a:rPr lang="zh-CN" altLang="en-US">
                                      <a:solidFill>
                                        <a:srgbClr val="FF0000"/>
                                      </a:solidFill>
                                      <a:latin typeface="Cambria Math" panose="02040503050406030204" charset="0"/>
                                      <a:sym typeface="+mn-ea"/>
                                    </a:rPr>
                                    <m:t>− </m:t>
                                  </m:r>
                                  <m:sSup>
                                    <m:sSupPr>
                                      <m:ctrlPr>
                                        <a:rPr lang="zh-CN" altLang="en-US" i="1">
                                          <a:solidFill>
                                            <a:srgbClr val="FF0000"/>
                                          </a:solidFill>
                                          <a:latin typeface="Cambria Math" panose="02040503050406030204" charset="0"/>
                                          <a:cs typeface="Cambria Math" panose="02040503050406030204" charset="0"/>
                                          <a:sym typeface="+mn-ea"/>
                                        </a:rPr>
                                      </m:ctrlPr>
                                    </m:sSupPr>
                                    <m:e>
                                      <m:r>
                                        <a:rPr lang="en-US" altLang="zh-CN" i="1">
                                          <a:solidFill>
                                            <a:srgbClr val="FF0000"/>
                                          </a:solidFill>
                                          <a:latin typeface="Cambria Math" panose="02040503050406030204" charset="0"/>
                                          <a:cs typeface="Cambria Math" panose="02040503050406030204" charset="0"/>
                                          <a:sym typeface="+mn-ea"/>
                                        </a:rPr>
                                        <m:t>(</m:t>
                                      </m:r>
                                      <m:sSub>
                                        <m:sSubPr>
                                          <m:ctrlPr>
                                            <a:rPr lang="zh-CN" altLang="en-US" i="1">
                                              <a:solidFill>
                                                <a:srgbClr val="FF0000"/>
                                              </a:solidFill>
                                              <a:latin typeface="Cambria Math" panose="02040503050406030204" charset="0"/>
                                              <a:cs typeface="Cambria Math" panose="02040503050406030204" charset="0"/>
                                              <a:sym typeface="+mn-ea"/>
                                            </a:rPr>
                                          </m:ctrlPr>
                                        </m:sSubPr>
                                        <m:e>
                                          <m:r>
                                            <a:rPr lang="en-US" altLang="zh-CN" i="1">
                                              <a:solidFill>
                                                <a:srgbClr val="FF0000"/>
                                              </a:solidFill>
                                              <a:latin typeface="Cambria Math" panose="02040503050406030204" charset="0"/>
                                              <a:cs typeface="Cambria Math" panose="02040503050406030204" charset="0"/>
                                              <a:sym typeface="+mn-ea"/>
                                            </a:rPr>
                                            <m:t>𝑥</m:t>
                                          </m:r>
                                        </m:e>
                                        <m:sub>
                                          <m:r>
                                            <a:rPr lang="en-US" altLang="zh-CN" i="1">
                                              <a:solidFill>
                                                <a:srgbClr val="FF0000"/>
                                              </a:solidFill>
                                              <a:latin typeface="Cambria Math" panose="02040503050406030204" charset="0"/>
                                              <a:cs typeface="Cambria Math" panose="02040503050406030204" charset="0"/>
                                              <a:sym typeface="+mn-ea"/>
                                            </a:rPr>
                                            <m:t>𝐵</m:t>
                                          </m:r>
                                        </m:sub>
                                      </m:sSub>
                                      <m:r>
                                        <a:rPr lang="en-US" altLang="zh-CN" i="1">
                                          <a:solidFill>
                                            <a:srgbClr val="FF0000"/>
                                          </a:solidFill>
                                          <a:latin typeface="Cambria Math" panose="02040503050406030204" charset="0"/>
                                          <a:cs typeface="Cambria Math" panose="02040503050406030204" charset="0"/>
                                          <a:sym typeface="+mn-ea"/>
                                        </a:rPr>
                                        <m:t>−</m:t>
                                      </m:r>
                                      <m:sSub>
                                        <m:sSubPr>
                                          <m:ctrlPr>
                                            <a:rPr lang="zh-CN" altLang="en-US" i="1">
                                              <a:solidFill>
                                                <a:srgbClr val="FF0000"/>
                                              </a:solidFill>
                                              <a:latin typeface="Cambria Math" panose="02040503050406030204" charset="0"/>
                                              <a:cs typeface="Cambria Math" panose="02040503050406030204" charset="0"/>
                                              <a:sym typeface="+mn-ea"/>
                                            </a:rPr>
                                          </m:ctrlPr>
                                        </m:sSubPr>
                                        <m:e>
                                          <m:r>
                                            <a:rPr lang="en-US" altLang="zh-CN" i="1">
                                              <a:solidFill>
                                                <a:srgbClr val="FF0000"/>
                                              </a:solidFill>
                                              <a:latin typeface="Cambria Math" panose="02040503050406030204" charset="0"/>
                                              <a:cs typeface="Cambria Math" panose="02040503050406030204" charset="0"/>
                                              <a:sym typeface="+mn-ea"/>
                                            </a:rPr>
                                            <m:t>𝑥</m:t>
                                          </m:r>
                                        </m:e>
                                        <m:sub>
                                          <m:r>
                                            <a:rPr lang="en-US" altLang="zh-CN" i="1">
                                              <a:solidFill>
                                                <a:srgbClr val="FF0000"/>
                                              </a:solidFill>
                                              <a:latin typeface="Cambria Math" panose="02040503050406030204" charset="0"/>
                                              <a:cs typeface="Cambria Math" panose="02040503050406030204" charset="0"/>
                                              <a:sym typeface="+mn-ea"/>
                                            </a:rPr>
                                            <m:t>𝐷</m:t>
                                          </m:r>
                                        </m:sub>
                                      </m:sSub>
                                      <m:r>
                                        <a:rPr lang="en-US" altLang="zh-CN" i="1">
                                          <a:solidFill>
                                            <a:srgbClr val="FF0000"/>
                                          </a:solidFill>
                                          <a:latin typeface="Cambria Math" panose="02040503050406030204" charset="0"/>
                                          <a:cs typeface="Cambria Math" panose="02040503050406030204" charset="0"/>
                                          <a:sym typeface="+mn-ea"/>
                                        </a:rPr>
                                        <m:t>)</m:t>
                                      </m:r>
                                    </m:e>
                                    <m:sup>
                                      <m:r>
                                        <a:rPr lang="en-US" altLang="zh-CN" i="1">
                                          <a:solidFill>
                                            <a:srgbClr val="FF0000"/>
                                          </a:solidFill>
                                          <a:latin typeface="Cambria Math" panose="02040503050406030204" charset="0"/>
                                          <a:cs typeface="Cambria Math" panose="02040503050406030204" charset="0"/>
                                          <a:sym typeface="+mn-ea"/>
                                        </a:rPr>
                                        <m:t>2</m:t>
                                      </m:r>
                                    </m:sup>
                                  </m:sSup>
                                  <m:r>
                                    <a:rPr lang="zh-CN" altLang="en-US">
                                      <a:solidFill>
                                        <a:srgbClr val="00B050"/>
                                      </a:solidFill>
                                      <a:latin typeface="Cambria Math" panose="02040503050406030204" charset="0"/>
                                      <a:sym typeface="+mn-ea"/>
                                    </a:rPr>
                                    <m:t>−</m:t>
                                  </m:r>
                                  <m:sSup>
                                    <m:sSupPr>
                                      <m:ctrlPr>
                                        <a:rPr lang="zh-CN" altLang="en-US" i="1">
                                          <a:solidFill>
                                            <a:srgbClr val="00B050"/>
                                          </a:solidFill>
                                          <a:latin typeface="Cambria Math" panose="02040503050406030204" charset="0"/>
                                          <a:cs typeface="Cambria Math" panose="02040503050406030204" charset="0"/>
                                          <a:sym typeface="+mn-ea"/>
                                        </a:rPr>
                                      </m:ctrlPr>
                                    </m:sSupPr>
                                    <m:e>
                                      <m:r>
                                        <a:rPr lang="en-US" altLang="zh-CN" i="1">
                                          <a:solidFill>
                                            <a:srgbClr val="00B050"/>
                                          </a:solidFill>
                                          <a:latin typeface="Cambria Math" panose="02040503050406030204" charset="0"/>
                                          <a:cs typeface="Cambria Math" panose="02040503050406030204" charset="0"/>
                                          <a:sym typeface="+mn-ea"/>
                                        </a:rPr>
                                        <m:t>(</m:t>
                                      </m:r>
                                      <m:sSub>
                                        <m:sSubPr>
                                          <m:ctrlPr>
                                            <a:rPr lang="zh-CN" altLang="en-US" i="1">
                                              <a:solidFill>
                                                <a:srgbClr val="00B050"/>
                                              </a:solidFill>
                                              <a:latin typeface="Cambria Math" panose="02040503050406030204" charset="0"/>
                                              <a:cs typeface="Cambria Math" panose="02040503050406030204" charset="0"/>
                                              <a:sym typeface="+mn-ea"/>
                                            </a:rPr>
                                          </m:ctrlPr>
                                        </m:sSubPr>
                                        <m:e>
                                          <m:r>
                                            <a:rPr lang="en-US" altLang="zh-CN" i="1">
                                              <a:solidFill>
                                                <a:srgbClr val="00B050"/>
                                              </a:solidFill>
                                              <a:latin typeface="Cambria Math" panose="02040503050406030204" charset="0"/>
                                              <a:cs typeface="Cambria Math" panose="02040503050406030204" charset="0"/>
                                              <a:sym typeface="+mn-ea"/>
                                            </a:rPr>
                                            <m:t>𝑦</m:t>
                                          </m:r>
                                        </m:e>
                                        <m:sub>
                                          <m:r>
                                            <a:rPr lang="en-US" altLang="zh-CN" i="1">
                                              <a:solidFill>
                                                <a:srgbClr val="00B050"/>
                                              </a:solidFill>
                                              <a:latin typeface="Cambria Math" panose="02040503050406030204" charset="0"/>
                                              <a:cs typeface="Cambria Math" panose="02040503050406030204" charset="0"/>
                                              <a:sym typeface="+mn-ea"/>
                                            </a:rPr>
                                            <m:t>𝐵</m:t>
                                          </m:r>
                                        </m:sub>
                                      </m:sSub>
                                      <m:r>
                                        <a:rPr lang="en-US" altLang="zh-CN" i="1">
                                          <a:solidFill>
                                            <a:srgbClr val="00B050"/>
                                          </a:solidFill>
                                          <a:latin typeface="Cambria Math" panose="02040503050406030204" charset="0"/>
                                          <a:cs typeface="Cambria Math" panose="02040503050406030204" charset="0"/>
                                          <a:sym typeface="+mn-ea"/>
                                        </a:rPr>
                                        <m:t>−</m:t>
                                      </m:r>
                                      <m:sSub>
                                        <m:sSubPr>
                                          <m:ctrlPr>
                                            <a:rPr lang="zh-CN" altLang="en-US" i="1">
                                              <a:solidFill>
                                                <a:srgbClr val="00B050"/>
                                              </a:solidFill>
                                              <a:latin typeface="Cambria Math" panose="02040503050406030204" charset="0"/>
                                              <a:cs typeface="Cambria Math" panose="02040503050406030204" charset="0"/>
                                              <a:sym typeface="+mn-ea"/>
                                            </a:rPr>
                                          </m:ctrlPr>
                                        </m:sSubPr>
                                        <m:e>
                                          <m:r>
                                            <a:rPr lang="en-US" altLang="zh-CN" i="1">
                                              <a:solidFill>
                                                <a:srgbClr val="00B050"/>
                                              </a:solidFill>
                                              <a:latin typeface="Cambria Math" panose="02040503050406030204" charset="0"/>
                                              <a:cs typeface="Cambria Math" panose="02040503050406030204" charset="0"/>
                                              <a:sym typeface="+mn-ea"/>
                                            </a:rPr>
                                            <m:t>𝑦</m:t>
                                          </m:r>
                                        </m:e>
                                        <m:sub>
                                          <m:r>
                                            <a:rPr lang="en-US" altLang="zh-CN" i="1">
                                              <a:solidFill>
                                                <a:srgbClr val="00B050"/>
                                              </a:solidFill>
                                              <a:latin typeface="Cambria Math" panose="02040503050406030204" charset="0"/>
                                              <a:cs typeface="Cambria Math" panose="02040503050406030204" charset="0"/>
                                              <a:sym typeface="+mn-ea"/>
                                            </a:rPr>
                                            <m:t>𝐷</m:t>
                                          </m:r>
                                        </m:sub>
                                      </m:sSub>
                                      <m:r>
                                        <a:rPr lang="en-US" altLang="zh-CN" i="1">
                                          <a:solidFill>
                                            <a:srgbClr val="00B050"/>
                                          </a:solidFill>
                                          <a:latin typeface="Cambria Math" panose="02040503050406030204" charset="0"/>
                                          <a:cs typeface="Cambria Math" panose="02040503050406030204" charset="0"/>
                                          <a:sym typeface="+mn-ea"/>
                                        </a:rPr>
                                        <m:t>)</m:t>
                                      </m:r>
                                    </m:e>
                                    <m:sup>
                                      <m:r>
                                        <a:rPr lang="en-US" altLang="zh-CN" i="1">
                                          <a:solidFill>
                                            <a:srgbClr val="00B050"/>
                                          </a:solidFill>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m:t>
                                  </m:r>
                                  <m:r>
                                    <a:rPr lang="en-US" altLang="zh-CN">
                                      <a:latin typeface="Cambria Math" panose="02040503050406030204" charset="0"/>
                                      <a:sym typeface="+mn-ea"/>
                                    </a:rPr>
                                    <m:t>−</m:t>
                                  </m:r>
                                  <m:sSup>
                                    <m:sSupPr>
                                      <m:ctrlPr>
                                        <a:rPr lang="zh-CN" altLang="en-US" i="1">
                                          <a:latin typeface="Cambria Math" panose="02040503050406030204" charset="0"/>
                                          <a:cs typeface="Cambria Math" panose="02040503050406030204" charset="0"/>
                                          <a:sym typeface="+mn-ea"/>
                                        </a:rPr>
                                      </m:ctrlPr>
                                    </m:sSupPr>
                                    <m:e>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2</m:t>
                                          </m:r>
                                        </m:sub>
                                      </m:sSub>
                                      <m:r>
                                        <a:rPr lang="en-US" altLang="zh-CN" i="1">
                                          <a:latin typeface="Cambria Math" panose="02040503050406030204" charset="0"/>
                                          <a:cs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3</m:t>
                                          </m:r>
                                        </m:sub>
                                      </m:sSub>
                                      <m:r>
                                        <a:rPr lang="en-US" altLang="zh-CN" i="1">
                                          <a:latin typeface="Cambria Math" panose="02040503050406030204" charset="0"/>
                                          <a:cs typeface="Cambria Math" panose="02040503050406030204" charset="0"/>
                                          <a:sym typeface="+mn-ea"/>
                                        </a:rPr>
                                        <m:t>)</m:t>
                                      </m:r>
                                    </m:e>
                                    <m:sup>
                                      <m:r>
                                        <a:rPr lang="en-US" altLang="zh-CN" i="1">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 +</m:t>
                                  </m:r>
                                  <m:sSup>
                                    <m:sSupPr>
                                      <m:ctrlPr>
                                        <a:rPr lang="zh-CN" altLang="en-US" i="1">
                                          <a:solidFill>
                                            <a:srgbClr val="FF0000"/>
                                          </a:solidFill>
                                          <a:latin typeface="Cambria Math" panose="02040503050406030204" charset="0"/>
                                          <a:cs typeface="Cambria Math" panose="02040503050406030204" charset="0"/>
                                          <a:sym typeface="+mn-ea"/>
                                        </a:rPr>
                                      </m:ctrlPr>
                                    </m:sSupPr>
                                    <m:e>
                                      <m:r>
                                        <a:rPr lang="en-US" altLang="zh-CN" i="1">
                                          <a:solidFill>
                                            <a:srgbClr val="FF0000"/>
                                          </a:solidFill>
                                          <a:latin typeface="Cambria Math" panose="02040503050406030204" charset="0"/>
                                          <a:cs typeface="Cambria Math" panose="02040503050406030204" charset="0"/>
                                          <a:sym typeface="+mn-ea"/>
                                        </a:rPr>
                                        <m:t>(</m:t>
                                      </m:r>
                                      <m:sSub>
                                        <m:sSubPr>
                                          <m:ctrlPr>
                                            <a:rPr lang="zh-CN" altLang="en-US" i="1">
                                              <a:solidFill>
                                                <a:srgbClr val="FF0000"/>
                                              </a:solidFill>
                                              <a:latin typeface="Cambria Math" panose="02040503050406030204" charset="0"/>
                                              <a:cs typeface="Cambria Math" panose="02040503050406030204" charset="0"/>
                                              <a:sym typeface="+mn-ea"/>
                                            </a:rPr>
                                          </m:ctrlPr>
                                        </m:sSubPr>
                                        <m:e>
                                          <m:r>
                                            <a:rPr lang="en-US" altLang="zh-CN" i="1">
                                              <a:solidFill>
                                                <a:srgbClr val="FF0000"/>
                                              </a:solidFill>
                                              <a:latin typeface="Cambria Math" panose="02040503050406030204" charset="0"/>
                                              <a:cs typeface="Cambria Math" panose="02040503050406030204" charset="0"/>
                                              <a:sym typeface="+mn-ea"/>
                                            </a:rPr>
                                            <m:t>𝑥</m:t>
                                          </m:r>
                                        </m:e>
                                        <m:sub>
                                          <m:r>
                                            <a:rPr lang="en-US" altLang="zh-CN" i="1">
                                              <a:solidFill>
                                                <a:srgbClr val="FF0000"/>
                                              </a:solidFill>
                                              <a:latin typeface="Cambria Math" panose="02040503050406030204" charset="0"/>
                                              <a:cs typeface="Cambria Math" panose="02040503050406030204" charset="0"/>
                                              <a:sym typeface="+mn-ea"/>
                                            </a:rPr>
                                            <m:t>𝐵</m:t>
                                          </m:r>
                                        </m:sub>
                                      </m:sSub>
                                      <m:r>
                                        <a:rPr lang="en-US" altLang="zh-CN" i="1">
                                          <a:solidFill>
                                            <a:srgbClr val="FF0000"/>
                                          </a:solidFill>
                                          <a:latin typeface="Cambria Math" panose="02040503050406030204" charset="0"/>
                                          <a:cs typeface="Cambria Math" panose="02040503050406030204" charset="0"/>
                                          <a:sym typeface="+mn-ea"/>
                                        </a:rPr>
                                        <m:t>−</m:t>
                                      </m:r>
                                      <m:sSub>
                                        <m:sSubPr>
                                          <m:ctrlPr>
                                            <a:rPr lang="zh-CN" altLang="en-US" i="1">
                                              <a:solidFill>
                                                <a:srgbClr val="FF0000"/>
                                              </a:solidFill>
                                              <a:latin typeface="Cambria Math" panose="02040503050406030204" charset="0"/>
                                              <a:cs typeface="Cambria Math" panose="02040503050406030204" charset="0"/>
                                              <a:sym typeface="+mn-ea"/>
                                            </a:rPr>
                                          </m:ctrlPr>
                                        </m:sSubPr>
                                        <m:e>
                                          <m:r>
                                            <a:rPr lang="en-US" altLang="zh-CN" i="1">
                                              <a:solidFill>
                                                <a:srgbClr val="FF0000"/>
                                              </a:solidFill>
                                              <a:latin typeface="Cambria Math" panose="02040503050406030204" charset="0"/>
                                              <a:cs typeface="Cambria Math" panose="02040503050406030204" charset="0"/>
                                              <a:sym typeface="+mn-ea"/>
                                            </a:rPr>
                                            <m:t>𝑥</m:t>
                                          </m:r>
                                        </m:e>
                                        <m:sub>
                                          <m:r>
                                            <a:rPr lang="en-US" altLang="zh-CN" i="1">
                                              <a:solidFill>
                                                <a:srgbClr val="FF0000"/>
                                              </a:solidFill>
                                              <a:latin typeface="Cambria Math" panose="02040503050406030204" charset="0"/>
                                              <a:cs typeface="Cambria Math" panose="02040503050406030204" charset="0"/>
                                              <a:sym typeface="+mn-ea"/>
                                            </a:rPr>
                                            <m:t>𝐷</m:t>
                                          </m:r>
                                        </m:sub>
                                      </m:sSub>
                                      <m:r>
                                        <a:rPr lang="en-US" altLang="zh-CN" i="1">
                                          <a:solidFill>
                                            <a:srgbClr val="FF0000"/>
                                          </a:solidFill>
                                          <a:latin typeface="Cambria Math" panose="02040503050406030204" charset="0"/>
                                          <a:cs typeface="Cambria Math" panose="02040503050406030204" charset="0"/>
                                          <a:sym typeface="+mn-ea"/>
                                        </a:rPr>
                                        <m:t>)</m:t>
                                      </m:r>
                                    </m:e>
                                    <m:sup>
                                      <m:r>
                                        <a:rPr lang="en-US" altLang="zh-CN" i="1">
                                          <a:solidFill>
                                            <a:srgbClr val="FF0000"/>
                                          </a:solidFill>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 </m:t>
                                  </m:r>
                                  <m:sSup>
                                    <m:sSupPr>
                                      <m:ctrlPr>
                                        <a:rPr lang="zh-CN" altLang="en-US" i="1">
                                          <a:solidFill>
                                            <a:srgbClr val="00B050"/>
                                          </a:solidFill>
                                          <a:latin typeface="Cambria Math" panose="02040503050406030204" charset="0"/>
                                          <a:cs typeface="Cambria Math" panose="02040503050406030204" charset="0"/>
                                          <a:sym typeface="+mn-ea"/>
                                        </a:rPr>
                                      </m:ctrlPr>
                                    </m:sSupPr>
                                    <m:e>
                                      <m:r>
                                        <a:rPr lang="en-US" altLang="zh-CN" i="1">
                                          <a:solidFill>
                                            <a:srgbClr val="00B050"/>
                                          </a:solidFill>
                                          <a:latin typeface="Cambria Math" panose="02040503050406030204" charset="0"/>
                                          <a:cs typeface="Cambria Math" panose="02040503050406030204" charset="0"/>
                                          <a:sym typeface="+mn-ea"/>
                                        </a:rPr>
                                        <m:t>(</m:t>
                                      </m:r>
                                      <m:sSub>
                                        <m:sSubPr>
                                          <m:ctrlPr>
                                            <a:rPr lang="zh-CN" altLang="en-US" i="1">
                                              <a:solidFill>
                                                <a:srgbClr val="00B050"/>
                                              </a:solidFill>
                                              <a:latin typeface="Cambria Math" panose="02040503050406030204" charset="0"/>
                                              <a:cs typeface="Cambria Math" panose="02040503050406030204" charset="0"/>
                                              <a:sym typeface="+mn-ea"/>
                                            </a:rPr>
                                          </m:ctrlPr>
                                        </m:sSubPr>
                                        <m:e>
                                          <m:r>
                                            <a:rPr lang="en-US" altLang="zh-CN" i="1">
                                              <a:solidFill>
                                                <a:srgbClr val="00B050"/>
                                              </a:solidFill>
                                              <a:latin typeface="Cambria Math" panose="02040503050406030204" charset="0"/>
                                              <a:cs typeface="Cambria Math" panose="02040503050406030204" charset="0"/>
                                              <a:sym typeface="+mn-ea"/>
                                            </a:rPr>
                                            <m:t>𝑦</m:t>
                                          </m:r>
                                        </m:e>
                                        <m:sub>
                                          <m:r>
                                            <a:rPr lang="en-US" altLang="zh-CN" i="1">
                                              <a:solidFill>
                                                <a:srgbClr val="00B050"/>
                                              </a:solidFill>
                                              <a:latin typeface="Cambria Math" panose="02040503050406030204" charset="0"/>
                                              <a:cs typeface="Cambria Math" panose="02040503050406030204" charset="0"/>
                                              <a:sym typeface="+mn-ea"/>
                                            </a:rPr>
                                            <m:t>𝐵</m:t>
                                          </m:r>
                                        </m:sub>
                                      </m:sSub>
                                      <m:r>
                                        <a:rPr lang="en-US" altLang="zh-CN" i="1">
                                          <a:solidFill>
                                            <a:srgbClr val="00B050"/>
                                          </a:solidFill>
                                          <a:latin typeface="Cambria Math" panose="02040503050406030204" charset="0"/>
                                          <a:cs typeface="Cambria Math" panose="02040503050406030204" charset="0"/>
                                          <a:sym typeface="+mn-ea"/>
                                        </a:rPr>
                                        <m:t>−</m:t>
                                      </m:r>
                                      <m:sSub>
                                        <m:sSubPr>
                                          <m:ctrlPr>
                                            <a:rPr lang="zh-CN" altLang="en-US" i="1">
                                              <a:solidFill>
                                                <a:srgbClr val="00B050"/>
                                              </a:solidFill>
                                              <a:latin typeface="Cambria Math" panose="02040503050406030204" charset="0"/>
                                              <a:cs typeface="Cambria Math" panose="02040503050406030204" charset="0"/>
                                              <a:sym typeface="+mn-ea"/>
                                            </a:rPr>
                                          </m:ctrlPr>
                                        </m:sSubPr>
                                        <m:e>
                                          <m:r>
                                            <a:rPr lang="en-US" altLang="zh-CN" i="1">
                                              <a:solidFill>
                                                <a:srgbClr val="00B050"/>
                                              </a:solidFill>
                                              <a:latin typeface="Cambria Math" panose="02040503050406030204" charset="0"/>
                                              <a:cs typeface="Cambria Math" panose="02040503050406030204" charset="0"/>
                                              <a:sym typeface="+mn-ea"/>
                                            </a:rPr>
                                            <m:t>𝑦</m:t>
                                          </m:r>
                                        </m:e>
                                        <m:sub>
                                          <m:r>
                                            <a:rPr lang="en-US" altLang="zh-CN" i="1">
                                              <a:solidFill>
                                                <a:srgbClr val="00B050"/>
                                              </a:solidFill>
                                              <a:latin typeface="Cambria Math" panose="02040503050406030204" charset="0"/>
                                              <a:cs typeface="Cambria Math" panose="02040503050406030204" charset="0"/>
                                              <a:sym typeface="+mn-ea"/>
                                            </a:rPr>
                                            <m:t>𝐷</m:t>
                                          </m:r>
                                        </m:sub>
                                      </m:sSub>
                                      <m:r>
                                        <a:rPr lang="en-US" altLang="zh-CN" i="1">
                                          <a:solidFill>
                                            <a:srgbClr val="00B050"/>
                                          </a:solidFill>
                                          <a:latin typeface="Cambria Math" panose="02040503050406030204" charset="0"/>
                                          <a:cs typeface="Cambria Math" panose="02040503050406030204" charset="0"/>
                                          <a:sym typeface="+mn-ea"/>
                                        </a:rPr>
                                        <m:t>)</m:t>
                                      </m:r>
                                    </m:e>
                                    <m:sup>
                                      <m:r>
                                        <a:rPr lang="en-US" altLang="zh-CN" i="1">
                                          <a:solidFill>
                                            <a:srgbClr val="00B050"/>
                                          </a:solidFill>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m:t>
                                  </m:r>
                                </m:e>
                              </m:rad>
                            </m:num>
                            <m:den>
                              <m:r>
                                <a:rPr lang="zh-CN" altLang="en-US">
                                  <a:latin typeface="Cambria Math" panose="02040503050406030204" charset="0"/>
                                  <a:sym typeface="+mn-ea"/>
                                </a:rPr>
                                <m:t>(−</m:t>
                              </m:r>
                              <m:sSubSup>
                                <m:sSubSupPr>
                                  <m:ctrlPr>
                                    <a:rPr lang="zh-CN" altLang="en-US" i="1">
                                      <a:latin typeface="Cambria Math" panose="02040503050406030204" charset="0"/>
                                      <a:cs typeface="Cambria Math" panose="02040503050406030204" charset="0"/>
                                      <a:sym typeface="+mn-ea"/>
                                    </a:rPr>
                                  </m:ctrlPr>
                                </m:sSubSup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2</m:t>
                                  </m:r>
                                </m:sub>
                                <m:sup>
                                  <m:r>
                                    <a:rPr lang="en-US" altLang="zh-CN" i="1">
                                      <a:latin typeface="Cambria Math" panose="02040503050406030204" charset="0"/>
                                      <a:cs typeface="Cambria Math" panose="02040503050406030204" charset="0"/>
                                      <a:sym typeface="+mn-ea"/>
                                    </a:rPr>
                                    <m:t>2</m:t>
                                  </m:r>
                                </m:sup>
                              </m:sSubSup>
                              <m:r>
                                <a:rPr lang="zh-CN" altLang="en-US">
                                  <a:latin typeface="Cambria Math" panose="02040503050406030204" charset="0"/>
                                  <a:sym typeface="+mn-ea"/>
                                </a:rPr>
                                <m:t> + </m:t>
                              </m:r>
                              <m:sSubSup>
                                <m:sSubSupPr>
                                  <m:ctrlPr>
                                    <a:rPr lang="zh-CN" altLang="en-US" i="1">
                                      <a:latin typeface="Cambria Math" panose="02040503050406030204" charset="0"/>
                                      <a:cs typeface="Cambria Math" panose="02040503050406030204" charset="0"/>
                                      <a:sym typeface="+mn-ea"/>
                                    </a:rPr>
                                  </m:ctrlPr>
                                </m:sSubSup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3</m:t>
                                  </m:r>
                                </m:sub>
                                <m:sup>
                                  <m:r>
                                    <a:rPr lang="en-US" altLang="zh-CN" i="1">
                                      <a:latin typeface="Cambria Math" panose="02040503050406030204" charset="0"/>
                                      <a:cs typeface="Cambria Math" panose="02040503050406030204" charset="0"/>
                                      <a:sym typeface="+mn-ea"/>
                                    </a:rPr>
                                    <m:t>2</m:t>
                                  </m:r>
                                </m:sup>
                              </m:sSubSup>
                              <m:r>
                                <a:rPr lang="zh-CN" altLang="en-US">
                                  <a:latin typeface="Cambria Math" panose="02040503050406030204" charset="0"/>
                                  <a:sym typeface="+mn-ea"/>
                                </a:rPr>
                                <m:t> + </m:t>
                              </m:r>
                              <m:r>
                                <a:rPr lang="zh-CN" altLang="en-US">
                                  <a:latin typeface="Cambria Math" panose="02040503050406030204" charset="0"/>
                                  <a:sym typeface="+mn-ea"/>
                                </a:rPr>
                                <m:t>2</m:t>
                              </m:r>
                              <m:sSub>
                                <m:sSubPr>
                                  <m:ctrlPr>
                                    <a:rPr lang="zh-CN" altLang="en-US"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3</m:t>
                                  </m:r>
                                </m:sub>
                              </m:sSub>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𝑥</m:t>
                                  </m:r>
                                </m:e>
                                <m:sub>
                                  <m:r>
                                    <a:rPr lang="en-US" altLang="zh-CN" i="1">
                                      <a:latin typeface="Cambria Math" panose="02040503050406030204" charset="0"/>
                                      <a:cs typeface="Cambria Math" panose="02040503050406030204" charset="0"/>
                                      <a:sym typeface="+mn-ea"/>
                                    </a:rPr>
                                    <m:t>𝐵</m:t>
                                  </m:r>
                                </m:sub>
                              </m:sSub>
                              <m:r>
                                <a:rPr lang="zh-CN" altLang="en-US">
                                  <a:latin typeface="Cambria Math" panose="02040503050406030204" charset="0"/>
                                  <a:sym typeface="+mn-ea"/>
                                </a:rPr>
                                <m:t> − </m:t>
                              </m:r>
                              <m:r>
                                <a:rPr lang="zh-CN" altLang="en-US">
                                  <a:latin typeface="Cambria Math" panose="02040503050406030204" charset="0"/>
                                  <a:sym typeface="+mn-ea"/>
                                </a:rPr>
                                <m:t>2</m:t>
                              </m:r>
                              <m:sSub>
                                <m:sSubPr>
                                  <m:ctrlPr>
                                    <a:rPr lang="zh-CN" altLang="en-US"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𝑙</m:t>
                                  </m:r>
                                </m:e>
                                <m:sub>
                                  <m:r>
                                    <a:rPr lang="en-US" altLang="zh-CN" i="1">
                                      <a:latin typeface="Cambria Math" panose="02040503050406030204" charset="0"/>
                                      <a:cs typeface="Cambria Math" panose="02040503050406030204" charset="0"/>
                                      <a:sym typeface="+mn-ea"/>
                                    </a:rPr>
                                    <m:t>3</m:t>
                                  </m:r>
                                </m:sub>
                              </m:sSub>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𝑥</m:t>
                                  </m:r>
                                </m:e>
                                <m:sub>
                                  <m:r>
                                    <a:rPr lang="en-US" altLang="zh-CN" i="1">
                                      <a:latin typeface="Cambria Math" panose="02040503050406030204" charset="0"/>
                                      <a:cs typeface="Cambria Math" panose="02040503050406030204" charset="0"/>
                                      <a:sym typeface="+mn-ea"/>
                                    </a:rPr>
                                    <m:t>𝐷</m:t>
                                  </m:r>
                                </m:sub>
                              </m:sSub>
                              <m:r>
                                <a:rPr lang="zh-CN" altLang="en-US">
                                  <a:latin typeface="Cambria Math" panose="02040503050406030204" charset="0"/>
                                  <a:sym typeface="+mn-ea"/>
                                </a:rPr>
                                <m:t>+ </m:t>
                              </m:r>
                              <m:sSup>
                                <m:sSupPr>
                                  <m:ctrlPr>
                                    <a:rPr lang="zh-CN" altLang="en-US" i="1">
                                      <a:solidFill>
                                        <a:srgbClr val="FF0000"/>
                                      </a:solidFill>
                                      <a:latin typeface="Cambria Math" panose="02040503050406030204" charset="0"/>
                                      <a:cs typeface="Cambria Math" panose="02040503050406030204" charset="0"/>
                                      <a:sym typeface="+mn-ea"/>
                                    </a:rPr>
                                  </m:ctrlPr>
                                </m:sSupPr>
                                <m:e>
                                  <m:r>
                                    <a:rPr lang="en-US" altLang="zh-CN" i="1">
                                      <a:solidFill>
                                        <a:srgbClr val="FF0000"/>
                                      </a:solidFill>
                                      <a:latin typeface="Cambria Math" panose="02040503050406030204" charset="0"/>
                                      <a:cs typeface="Cambria Math" panose="02040503050406030204" charset="0"/>
                                      <a:sym typeface="+mn-ea"/>
                                    </a:rPr>
                                    <m:t>(</m:t>
                                  </m:r>
                                  <m:sSub>
                                    <m:sSubPr>
                                      <m:ctrlPr>
                                        <a:rPr lang="zh-CN" altLang="en-US" i="1">
                                          <a:solidFill>
                                            <a:srgbClr val="FF0000"/>
                                          </a:solidFill>
                                          <a:latin typeface="Cambria Math" panose="02040503050406030204" charset="0"/>
                                          <a:cs typeface="Cambria Math" panose="02040503050406030204" charset="0"/>
                                          <a:sym typeface="+mn-ea"/>
                                        </a:rPr>
                                      </m:ctrlPr>
                                    </m:sSubPr>
                                    <m:e>
                                      <m:r>
                                        <a:rPr lang="en-US" altLang="zh-CN" i="1">
                                          <a:solidFill>
                                            <a:srgbClr val="FF0000"/>
                                          </a:solidFill>
                                          <a:latin typeface="Cambria Math" panose="02040503050406030204" charset="0"/>
                                          <a:cs typeface="Cambria Math" panose="02040503050406030204" charset="0"/>
                                          <a:sym typeface="+mn-ea"/>
                                        </a:rPr>
                                        <m:t>𝑥</m:t>
                                      </m:r>
                                    </m:e>
                                    <m:sub>
                                      <m:r>
                                        <a:rPr lang="en-US" altLang="zh-CN" i="1">
                                          <a:solidFill>
                                            <a:srgbClr val="FF0000"/>
                                          </a:solidFill>
                                          <a:latin typeface="Cambria Math" panose="02040503050406030204" charset="0"/>
                                          <a:cs typeface="Cambria Math" panose="02040503050406030204" charset="0"/>
                                          <a:sym typeface="+mn-ea"/>
                                        </a:rPr>
                                        <m:t>𝐵</m:t>
                                      </m:r>
                                    </m:sub>
                                  </m:sSub>
                                  <m:r>
                                    <a:rPr lang="en-US" altLang="zh-CN" i="1">
                                      <a:solidFill>
                                        <a:srgbClr val="FF0000"/>
                                      </a:solidFill>
                                      <a:latin typeface="Cambria Math" panose="02040503050406030204" charset="0"/>
                                      <a:cs typeface="Cambria Math" panose="02040503050406030204" charset="0"/>
                                      <a:sym typeface="+mn-ea"/>
                                    </a:rPr>
                                    <m:t>−</m:t>
                                  </m:r>
                                  <m:sSub>
                                    <m:sSubPr>
                                      <m:ctrlPr>
                                        <a:rPr lang="zh-CN" altLang="en-US" i="1">
                                          <a:solidFill>
                                            <a:srgbClr val="FF0000"/>
                                          </a:solidFill>
                                          <a:latin typeface="Cambria Math" panose="02040503050406030204" charset="0"/>
                                          <a:cs typeface="Cambria Math" panose="02040503050406030204" charset="0"/>
                                          <a:sym typeface="+mn-ea"/>
                                        </a:rPr>
                                      </m:ctrlPr>
                                    </m:sSubPr>
                                    <m:e>
                                      <m:r>
                                        <a:rPr lang="en-US" altLang="zh-CN" i="1">
                                          <a:solidFill>
                                            <a:srgbClr val="FF0000"/>
                                          </a:solidFill>
                                          <a:latin typeface="Cambria Math" panose="02040503050406030204" charset="0"/>
                                          <a:cs typeface="Cambria Math" panose="02040503050406030204" charset="0"/>
                                          <a:sym typeface="+mn-ea"/>
                                        </a:rPr>
                                        <m:t>𝑥</m:t>
                                      </m:r>
                                    </m:e>
                                    <m:sub>
                                      <m:r>
                                        <a:rPr lang="en-US" altLang="zh-CN" i="1">
                                          <a:solidFill>
                                            <a:srgbClr val="FF0000"/>
                                          </a:solidFill>
                                          <a:latin typeface="Cambria Math" panose="02040503050406030204" charset="0"/>
                                          <a:cs typeface="Cambria Math" panose="02040503050406030204" charset="0"/>
                                          <a:sym typeface="+mn-ea"/>
                                        </a:rPr>
                                        <m:t>𝐷</m:t>
                                      </m:r>
                                    </m:sub>
                                  </m:sSub>
                                  <m:r>
                                    <a:rPr lang="en-US" altLang="zh-CN" i="1">
                                      <a:solidFill>
                                        <a:srgbClr val="FF0000"/>
                                      </a:solidFill>
                                      <a:latin typeface="Cambria Math" panose="02040503050406030204" charset="0"/>
                                      <a:cs typeface="Cambria Math" panose="02040503050406030204" charset="0"/>
                                      <a:sym typeface="+mn-ea"/>
                                    </a:rPr>
                                    <m:t>)</m:t>
                                  </m:r>
                                </m:e>
                                <m:sup>
                                  <m:r>
                                    <a:rPr lang="en-US" altLang="zh-CN" i="1">
                                      <a:solidFill>
                                        <a:srgbClr val="FF0000"/>
                                      </a:solidFill>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m:t>
                              </m:r>
                              <m:sSup>
                                <m:sSupPr>
                                  <m:ctrlPr>
                                    <a:rPr lang="zh-CN" altLang="en-US" i="1">
                                      <a:solidFill>
                                        <a:srgbClr val="00B050"/>
                                      </a:solidFill>
                                      <a:latin typeface="Cambria Math" panose="02040503050406030204" charset="0"/>
                                      <a:cs typeface="Cambria Math" panose="02040503050406030204" charset="0"/>
                                      <a:sym typeface="+mn-ea"/>
                                    </a:rPr>
                                  </m:ctrlPr>
                                </m:sSupPr>
                                <m:e>
                                  <m:r>
                                    <a:rPr lang="en-US" altLang="zh-CN" i="1">
                                      <a:solidFill>
                                        <a:srgbClr val="00B050"/>
                                      </a:solidFill>
                                      <a:latin typeface="Cambria Math" panose="02040503050406030204" charset="0"/>
                                      <a:cs typeface="Cambria Math" panose="02040503050406030204" charset="0"/>
                                      <a:sym typeface="+mn-ea"/>
                                    </a:rPr>
                                    <m:t>(</m:t>
                                  </m:r>
                                  <m:sSub>
                                    <m:sSubPr>
                                      <m:ctrlPr>
                                        <a:rPr lang="zh-CN" altLang="en-US" i="1">
                                          <a:solidFill>
                                            <a:srgbClr val="00B050"/>
                                          </a:solidFill>
                                          <a:latin typeface="Cambria Math" panose="02040503050406030204" charset="0"/>
                                          <a:cs typeface="Cambria Math" panose="02040503050406030204" charset="0"/>
                                          <a:sym typeface="+mn-ea"/>
                                        </a:rPr>
                                      </m:ctrlPr>
                                    </m:sSubPr>
                                    <m:e>
                                      <m:r>
                                        <a:rPr lang="en-US" altLang="zh-CN" i="1">
                                          <a:solidFill>
                                            <a:srgbClr val="00B050"/>
                                          </a:solidFill>
                                          <a:latin typeface="Cambria Math" panose="02040503050406030204" charset="0"/>
                                          <a:cs typeface="Cambria Math" panose="02040503050406030204" charset="0"/>
                                          <a:sym typeface="+mn-ea"/>
                                        </a:rPr>
                                        <m:t>𝑦</m:t>
                                      </m:r>
                                    </m:e>
                                    <m:sub>
                                      <m:r>
                                        <a:rPr lang="en-US" altLang="zh-CN" i="1">
                                          <a:solidFill>
                                            <a:srgbClr val="00B050"/>
                                          </a:solidFill>
                                          <a:latin typeface="Cambria Math" panose="02040503050406030204" charset="0"/>
                                          <a:cs typeface="Cambria Math" panose="02040503050406030204" charset="0"/>
                                          <a:sym typeface="+mn-ea"/>
                                        </a:rPr>
                                        <m:t>𝐵</m:t>
                                      </m:r>
                                    </m:sub>
                                  </m:sSub>
                                  <m:r>
                                    <a:rPr lang="en-US" altLang="zh-CN" i="1">
                                      <a:solidFill>
                                        <a:srgbClr val="00B050"/>
                                      </a:solidFill>
                                      <a:latin typeface="Cambria Math" panose="02040503050406030204" charset="0"/>
                                      <a:cs typeface="Cambria Math" panose="02040503050406030204" charset="0"/>
                                      <a:sym typeface="+mn-ea"/>
                                    </a:rPr>
                                    <m:t>−</m:t>
                                  </m:r>
                                  <m:sSub>
                                    <m:sSubPr>
                                      <m:ctrlPr>
                                        <a:rPr lang="zh-CN" altLang="en-US" i="1">
                                          <a:solidFill>
                                            <a:srgbClr val="00B050"/>
                                          </a:solidFill>
                                          <a:latin typeface="Cambria Math" panose="02040503050406030204" charset="0"/>
                                          <a:cs typeface="Cambria Math" panose="02040503050406030204" charset="0"/>
                                          <a:sym typeface="+mn-ea"/>
                                        </a:rPr>
                                      </m:ctrlPr>
                                    </m:sSubPr>
                                    <m:e>
                                      <m:r>
                                        <a:rPr lang="en-US" altLang="zh-CN" i="1">
                                          <a:solidFill>
                                            <a:srgbClr val="00B050"/>
                                          </a:solidFill>
                                          <a:latin typeface="Cambria Math" panose="02040503050406030204" charset="0"/>
                                          <a:cs typeface="Cambria Math" panose="02040503050406030204" charset="0"/>
                                          <a:sym typeface="+mn-ea"/>
                                        </a:rPr>
                                        <m:t>𝑦</m:t>
                                      </m:r>
                                    </m:e>
                                    <m:sub>
                                      <m:r>
                                        <a:rPr lang="en-US" altLang="zh-CN" i="1">
                                          <a:solidFill>
                                            <a:srgbClr val="00B050"/>
                                          </a:solidFill>
                                          <a:latin typeface="Cambria Math" panose="02040503050406030204" charset="0"/>
                                          <a:cs typeface="Cambria Math" panose="02040503050406030204" charset="0"/>
                                          <a:sym typeface="+mn-ea"/>
                                        </a:rPr>
                                        <m:t>𝐷</m:t>
                                      </m:r>
                                    </m:sub>
                                  </m:sSub>
                                  <m:r>
                                    <a:rPr lang="en-US" altLang="zh-CN" i="1">
                                      <a:solidFill>
                                        <a:srgbClr val="00B050"/>
                                      </a:solidFill>
                                      <a:latin typeface="Cambria Math" panose="02040503050406030204" charset="0"/>
                                      <a:cs typeface="Cambria Math" panose="02040503050406030204" charset="0"/>
                                      <a:sym typeface="+mn-ea"/>
                                    </a:rPr>
                                    <m:t>)</m:t>
                                  </m:r>
                                </m:e>
                                <m:sup>
                                  <m:r>
                                    <a:rPr lang="en-US" altLang="zh-CN" i="1">
                                      <a:solidFill>
                                        <a:srgbClr val="00B050"/>
                                      </a:solidFill>
                                      <a:latin typeface="Cambria Math" panose="02040503050406030204" charset="0"/>
                                      <a:cs typeface="Cambria Math" panose="02040503050406030204" charset="0"/>
                                      <a:sym typeface="+mn-ea"/>
                                    </a:rPr>
                                    <m:t>2</m:t>
                                  </m:r>
                                </m:sup>
                              </m:sSup>
                              <m:r>
                                <a:rPr lang="zh-CN" altLang="en-US">
                                  <a:latin typeface="Cambria Math" panose="02040503050406030204" charset="0"/>
                                  <a:sym typeface="+mn-ea"/>
                                </a:rPr>
                                <m:t>)</m:t>
                              </m:r>
                            </m:den>
                          </m:f>
                        </m:e>
                      </m:d>
                    </m:oMath>
                  </m:oMathPara>
                </a14:m>
                <a:endParaRPr lang="en-US" altLang="zh-CN" i="1">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0" y="4893310"/>
                <a:ext cx="12191365" cy="80835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6855" y="371475"/>
            <a:ext cx="6096000" cy="460375"/>
          </a:xfrm>
          <a:prstGeom prst="rect">
            <a:avLst/>
          </a:prstGeom>
          <a:noFill/>
        </p:spPr>
        <p:txBody>
          <a:bodyPr wrap="square" rtlCol="0" anchor="t">
            <a:spAutoFit/>
          </a:bodyPr>
          <a:p>
            <a:r>
              <a:rPr lang="zh-CN" altLang="en-US" sz="2400" b="1"/>
              <a:t>VMC雅可比矩阵</a:t>
            </a:r>
            <a:endParaRPr lang="zh-CN" altLang="en-US" sz="2400" b="1"/>
          </a:p>
        </p:txBody>
      </p:sp>
      <p:sp>
        <p:nvSpPr>
          <p:cNvPr id="3" name="文本框 2"/>
          <p:cNvSpPr txBox="1"/>
          <p:nvPr/>
        </p:nvSpPr>
        <p:spPr>
          <a:xfrm>
            <a:off x="652145" y="831850"/>
            <a:ext cx="10887710" cy="1337945"/>
          </a:xfrm>
          <a:prstGeom prst="rect">
            <a:avLst/>
          </a:prstGeom>
          <a:noFill/>
        </p:spPr>
        <p:txBody>
          <a:bodyPr wrap="square" rtlCol="0">
            <a:spAutoFit/>
          </a:bodyPr>
          <a:p>
            <a:pPr indent="457200" fontAlgn="auto">
              <a:lnSpc>
                <a:spcPct val="150000"/>
              </a:lnSpc>
            </a:pPr>
            <a:r>
              <a:rPr lang="en-US" altLang="zh-CN"/>
              <a:t>VMC</a:t>
            </a:r>
            <a:r>
              <a:rPr lang="zh-CN" altLang="en-US"/>
              <a:t>是一种直觉控制方式，其关键是在每个需要控制的自由度上构造恰当的虚拟构件以产生</a:t>
            </a:r>
            <a:r>
              <a:rPr lang="zh-CN" altLang="en-US" b="1">
                <a:solidFill>
                  <a:srgbClr val="FF0000"/>
                </a:solidFill>
              </a:rPr>
              <a:t>合适的虚拟力</a:t>
            </a:r>
            <a:r>
              <a:rPr lang="zh-CN" altLang="en-US"/>
              <a:t>。虚拟力不是实际执行机构的作用力或力矩，而是</a:t>
            </a:r>
            <a:r>
              <a:rPr lang="zh-CN" altLang="en-US">
                <a:solidFill>
                  <a:srgbClr val="FF0000"/>
                </a:solidFill>
              </a:rPr>
              <a:t>通过执行机构的作用经过机构转换而成</a:t>
            </a:r>
            <a:r>
              <a:rPr lang="zh-CN" altLang="en-US"/>
              <a:t>。对于一些控制问题，我们可能需要将</a:t>
            </a:r>
            <a:r>
              <a:rPr lang="zh-CN" altLang="en-US">
                <a:solidFill>
                  <a:srgbClr val="FF0000"/>
                </a:solidFill>
              </a:rPr>
              <a:t>工作空间</a:t>
            </a:r>
            <a:r>
              <a:rPr lang="zh-CN" altLang="en-US"/>
              <a:t> (Task Space) 的力或力矩映射成</a:t>
            </a:r>
            <a:r>
              <a:rPr lang="zh-CN" altLang="en-US">
                <a:solidFill>
                  <a:srgbClr val="FF0000"/>
                </a:solidFill>
              </a:rPr>
              <a:t>关节空间</a:t>
            </a:r>
            <a:r>
              <a:rPr lang="zh-CN" altLang="en-US"/>
              <a:t> (Joint Space) 的关节力矩。</a:t>
            </a:r>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652145" y="2489200"/>
                <a:ext cx="10887710" cy="939800"/>
              </a:xfrm>
              <a:prstGeom prst="rect">
                <a:avLst/>
              </a:prstGeom>
              <a:noFill/>
            </p:spPr>
            <p:txBody>
              <a:bodyPr wrap="square" rtlCol="0">
                <a:spAutoFit/>
              </a:bodyPr>
              <a:p>
                <a:pPr indent="457200" algn="l" fontAlgn="auto">
                  <a:lnSpc>
                    <a:spcPct val="150000"/>
                  </a:lnSpc>
                </a:pPr>
                <a:r>
                  <a:rPr lang="zh-CN" altLang="en-US"/>
                  <a:t>需要获得五连杆机构末端沿腿的推力</a:t>
                </a:r>
                <a:r>
                  <a:rPr lang="en-US" altLang="zh-CN" b="1">
                    <a:solidFill>
                      <a:srgbClr val="FF0000"/>
                    </a:solidFill>
                  </a:rPr>
                  <a:t>F</a:t>
                </a:r>
                <a:r>
                  <a:rPr lang="zh-CN" altLang="en-US"/>
                  <a:t>与沿中心轴的力矩</a:t>
                </a:r>
                <a14:m>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a14:m>
                <a:r>
                  <a:rPr lang="en-US" altLang="zh-CN"/>
                  <a:t>(</a:t>
                </a:r>
                <a:r>
                  <a:rPr lang="zh-CN" altLang="en-US"/>
                  <a:t>分别对应极坐标</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a14:m>
                <a:br>
                  <a:rPr lang="en-US" altLang="zh-CN" i="1">
                    <a:latin typeface="Cambria Math" panose="02040503050406030204" charset="0"/>
                    <a:cs typeface="Cambria Math" panose="02040503050406030204" charset="0"/>
                  </a:rPr>
                </a:b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oMath>
                </a14:m>
                <a:r>
                  <a:rPr lang="en-US" altLang="zh-CN"/>
                  <a:t>)</a:t>
                </a:r>
                <a:r>
                  <a:rPr lang="zh-CN" altLang="en-US"/>
                  <a:t>与</a:t>
                </a:r>
                <a:r>
                  <a:rPr lang="en-US" altLang="zh-CN"/>
                  <a:t>A,E</a:t>
                </a:r>
                <a:r>
                  <a:rPr lang="zh-CN" altLang="en-US"/>
                  <a:t>两个转动副的驱动电机力矩</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2</m:t>
                        </m:r>
                      </m:sub>
                    </m:sSub>
                  </m:oMath>
                </a14:m>
                <a:r>
                  <a:rPr lang="zh-CN" altLang="en-US">
                    <a:latin typeface="Cambria Math" panose="02040503050406030204" charset="0"/>
                    <a:cs typeface="Cambria Math" panose="02040503050406030204" charset="0"/>
                  </a:rPr>
                  <a:t>的映射关系。定义</a:t>
                </a:r>
                <a14:m>
                  <m:oMath xmlns:m="http://schemas.openxmlformats.org/officeDocument/2006/math">
                    <m:r>
                      <a:rPr lang="en-US" altLang="zh-CN" b="1" i="1">
                        <a:latin typeface="Cambria Math" panose="02040503050406030204" charset="0"/>
                        <a:cs typeface="Cambria Math" panose="02040503050406030204" charset="0"/>
                      </a:rPr>
                      <m:t>𝒙</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r>
                      <a:rPr lang="en-US" altLang="zh-CN"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𝒒</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oMath>
                </a14:m>
                <a:r>
                  <a:rPr lang="en-US" altLang="zh-CN">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对正运</a:t>
                </a:r>
                <a:r>
                  <a:rPr lang="zh-CN" altLang="en-US">
                    <a:latin typeface="Cambria Math" panose="02040503050406030204" charset="0"/>
                    <a:cs typeface="Cambria Math" panose="02040503050406030204" charset="0"/>
                  </a:rPr>
                  <a:t>动学模型</a:t>
                </a:r>
                <a14:m>
                  <m:oMath xmlns:m="http://schemas.openxmlformats.org/officeDocument/2006/math">
                    <m:r>
                      <a:rPr lang="en-US" altLang="zh-CN" b="1" i="1">
                        <a:latin typeface="Cambria Math" panose="02040503050406030204" charset="0"/>
                        <a:cs typeface="Cambria Math" panose="02040503050406030204" charset="0"/>
                      </a:rPr>
                      <m:t>𝒙</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𝒒</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求全</a:t>
                </a:r>
                <a:r>
                  <a:rPr lang="zh-CN" altLang="en-US">
                    <a:latin typeface="Cambria Math" panose="02040503050406030204" charset="0"/>
                    <a:cs typeface="Cambria Math" panose="02040503050406030204" charset="0"/>
                  </a:rPr>
                  <a:t>微分：</a:t>
                </a:r>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52145" y="2489200"/>
                <a:ext cx="10887710" cy="939800"/>
              </a:xfrm>
              <a:prstGeom prst="rect">
                <a:avLst/>
              </a:prstGeom>
              <a:blipFill rotWithShape="1">
                <a:blip r:embed="rId1"/>
                <a:stretch>
                  <a:fillRect b="-38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662106" y="3748659"/>
                <a:ext cx="2867025" cy="12712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den>
                              </m:f>
                              <m:r>
                                <a:rPr lang="en-US" altLang="zh-CN" i="1">
                                  <a:latin typeface="Cambria Math" panose="02040503050406030204" charset="0"/>
                                  <a:cs typeface="Cambria Math" panose="02040503050406030204" charset="0"/>
                                </a:rPr>
                                <m:t>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den>
                              </m:f>
                              <m:r>
                                <a:rPr lang="en-US" altLang="zh-CN" i="1">
                                  <a:latin typeface="Cambria Math" panose="02040503050406030204" charset="0"/>
                                  <a:cs typeface="Cambria Math" panose="02040503050406030204" charset="0"/>
                                </a:rPr>
                                <m:t>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e>
                            <m:e>
                              <m:r>
                                <a:rPr lang="en-US" altLang="zh-CN" i="1">
                                  <a:latin typeface="Cambria Math" panose="02040503050406030204" charset="0"/>
                                  <a:cs typeface="Cambria Math" panose="02040503050406030204" charset="0"/>
                                </a:rPr>
                                <m:t>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den>
                              </m:f>
                              <m:r>
                                <a:rPr lang="en-US" altLang="zh-CN" i="1">
                                  <a:latin typeface="Cambria Math" panose="02040503050406030204" charset="0"/>
                                  <a:cs typeface="Cambria Math" panose="02040503050406030204" charset="0"/>
                                </a:rPr>
                                <m:t>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den>
                              </m:f>
                              <m:r>
                                <a:rPr lang="en-US" altLang="zh-CN" i="1">
                                  <a:latin typeface="Cambria Math" panose="02040503050406030204" charset="0"/>
                                  <a:cs typeface="Cambria Math" panose="02040503050406030204" charset="0"/>
                                </a:rPr>
                                <m:t>𝛿</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e>
                          </m:eqArr>
                        </m:e>
                      </m:d>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662106" y="3748659"/>
                <a:ext cx="2867025" cy="1271270"/>
              </a:xfrm>
              <a:prstGeom prst="rect">
                <a:avLst/>
              </a:prstGeom>
              <a:blipFill rotWithShape="1">
                <a:blip r:embed="rId2"/>
                <a:stretch>
                  <a:fillRect l="-20" t="-20" r="20" b="20"/>
                </a:stretch>
              </a:blipFill>
            </p:spPr>
            <p:txBody>
              <a:bodyPr/>
              <a:lstStyle/>
              <a:p>
                <a:r>
                  <a:rPr lang="zh-CN" altLang="en-US">
                    <a:noFill/>
                  </a:rPr>
                  <a:t> </a:t>
                </a:r>
              </a:p>
            </p:txBody>
          </p:sp>
        </mc:Fallback>
      </mc:AlternateContent>
      <p:sp>
        <p:nvSpPr>
          <p:cNvPr id="7" name="文本框 6"/>
          <p:cNvSpPr txBox="1"/>
          <p:nvPr/>
        </p:nvSpPr>
        <p:spPr>
          <a:xfrm>
            <a:off x="837565" y="5019675"/>
            <a:ext cx="4064000" cy="368300"/>
          </a:xfrm>
          <a:prstGeom prst="rect">
            <a:avLst/>
          </a:prstGeom>
          <a:noFill/>
        </p:spPr>
        <p:txBody>
          <a:bodyPr wrap="square" rtlCol="0">
            <a:spAutoFit/>
          </a:bodyPr>
          <a:p>
            <a:r>
              <a:rPr lang="zh-CN" altLang="en-US"/>
              <a:t>雅可比矩阵</a:t>
            </a:r>
            <a:r>
              <a:rPr lang="en-US" altLang="zh-CN"/>
              <a:t>J</a:t>
            </a:r>
            <a:r>
              <a:rPr lang="zh-CN" altLang="en-US"/>
              <a:t>：</a:t>
            </a: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3048000" y="5481320"/>
                <a:ext cx="6096000" cy="127127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𝛿</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den>
                                </m:f>
                              </m:e>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den>
                                </m:f>
                              </m:e>
                            </m:mr>
                            <m:m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den>
                                </m:f>
                              </m:e>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den>
                                </m:f>
                              </m:e>
                            </m:mr>
                          </m:m>
                        </m:e>
                      </m:d>
                      <m:r>
                        <a:rPr lang="en-US" altLang="zh-CN" i="1">
                          <a:latin typeface="Cambria Math" panose="02040503050406030204" charset="0"/>
                          <a:cs typeface="Cambria Math" panose="02040503050406030204" charset="0"/>
                        </a:rPr>
                        <m:t>𝛿</m:t>
                      </m:r>
                      <m:r>
                        <a:rPr lang="en-US" altLang="zh-CN" i="1">
                          <a:latin typeface="Cambria Math" panose="02040503050406030204" charset="0"/>
                          <a:cs typeface="Cambria Math" panose="02040503050406030204" charset="0"/>
                        </a:rPr>
                        <m:t>𝑞</m:t>
                      </m:r>
                    </m:oMath>
                  </m:oMathPara>
                </a14:m>
                <a:endParaRPr lang="en-US" altLang="zh-CN" i="1">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3048000" y="5481320"/>
                <a:ext cx="6096000" cy="127127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0" y="360045"/>
                <a:ext cx="8688705" cy="829945"/>
              </a:xfrm>
              <a:prstGeom prst="rect">
                <a:avLst/>
              </a:prstGeom>
              <a:noFill/>
            </p:spPr>
            <p:txBody>
              <a:bodyPr wrap="square" rtlCol="0" anchor="t">
                <a:spAutoFit/>
              </a:bodyPr>
              <a:p>
                <a:r>
                  <a:rPr lang="zh-CN" altLang="en-US" sz="2400"/>
                  <a:t>即通过雅可比矩阵</a:t>
                </a:r>
                <a:r>
                  <a:rPr lang="en-US" altLang="zh-CN" sz="2400"/>
                  <a:t>J</a:t>
                </a:r>
                <a:r>
                  <a:rPr lang="zh-CN" altLang="en-US" sz="2400"/>
                  <a:t> 将关节速度</a:t>
                </a:r>
                <a14:m>
                  <m:oMath xmlns:m="http://schemas.openxmlformats.org/officeDocument/2006/math">
                    <m:acc>
                      <m:accPr>
                        <m:chr m:val="̇"/>
                        <m:ctrlPr>
                          <a:rPr lang="en-US" altLang="zh-CN" sz="2400" i="1">
                            <a:latin typeface="Cambria Math" panose="02040503050406030204" charset="0"/>
                            <a:cs typeface="Cambria Math" panose="02040503050406030204" charset="0"/>
                          </a:rPr>
                        </m:ctrlPr>
                      </m:accPr>
                      <m:e>
                        <m:r>
                          <a:rPr lang="en-US" altLang="zh-CN" sz="2400" i="1">
                            <a:latin typeface="Cambria Math" panose="02040503050406030204" charset="0"/>
                            <a:cs typeface="Cambria Math" panose="02040503050406030204" charset="0"/>
                          </a:rPr>
                          <m:t>𝑞</m:t>
                        </m:r>
                      </m:e>
                    </m:acc>
                  </m:oMath>
                </a14:m>
                <a:r>
                  <a:rPr lang="zh-CN" altLang="en-US" sz="2400"/>
                  <a:t>映射为五连杆姿态变化率</a:t>
                </a:r>
                <a14:m>
                  <m:oMath xmlns:m="http://schemas.openxmlformats.org/officeDocument/2006/math">
                    <m:acc>
                      <m:accPr>
                        <m:chr m:val="̇"/>
                        <m:ctrlPr>
                          <a:rPr lang="en-US" altLang="zh-CN" sz="2400" i="1">
                            <a:latin typeface="Cambria Math" panose="02040503050406030204" charset="0"/>
                            <a:cs typeface="Cambria Math" panose="02040503050406030204" charset="0"/>
                          </a:rPr>
                        </m:ctrlPr>
                      </m:accPr>
                      <m:e>
                        <m:r>
                          <a:rPr lang="en-US" altLang="zh-CN" sz="2400" i="1">
                            <a:latin typeface="Cambria Math" panose="02040503050406030204" charset="0"/>
                            <a:cs typeface="Cambria Math" panose="02040503050406030204" charset="0"/>
                          </a:rPr>
                          <m:t>𝑥</m:t>
                        </m:r>
                      </m:e>
                    </m:acc>
                  </m:oMath>
                </a14:m>
                <a:r>
                  <a:rPr lang="zh-CN" altLang="en-US" sz="2400"/>
                  <a:t>。根据虚功原理，有</a:t>
                </a:r>
                <a:endParaRPr lang="zh-CN" altLang="en-US" sz="2400"/>
              </a:p>
            </p:txBody>
          </p:sp>
        </mc:Choice>
        <mc:Fallback>
          <p:sp>
            <p:nvSpPr>
              <p:cNvPr id="2" name="文本框 1"/>
              <p:cNvSpPr txBox="1">
                <a:spLocks noRot="1" noChangeAspect="1" noMove="1" noResize="1" noEditPoints="1" noAdjustHandles="1" noChangeArrowheads="1" noChangeShapeType="1" noTextEdit="1"/>
              </p:cNvSpPr>
              <p:nvPr/>
            </p:nvSpPr>
            <p:spPr>
              <a:xfrm>
                <a:off x="0" y="360045"/>
                <a:ext cx="8688705" cy="8299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846256" y="1345819"/>
                <a:ext cx="2498725" cy="3917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charset="0"/>
                              <a:cs typeface="Cambria Math" panose="02040503050406030204" charset="0"/>
                            </a:rPr>
                          </m:ctrlPr>
                        </m:sSupPr>
                        <m:e>
                          <m:r>
                            <a:rPr lang="en-US" altLang="zh-CN" sz="2000" b="1" i="1">
                              <a:latin typeface="Cambria Math" panose="02040503050406030204" charset="0"/>
                              <a:cs typeface="Cambria Math" panose="02040503050406030204" charset="0"/>
                            </a:rPr>
                            <m:t>𝑻</m:t>
                          </m:r>
                        </m:e>
                        <m:sup>
                          <m:r>
                            <a:rPr lang="en-US" altLang="zh-CN" sz="2000" i="1">
                              <a:latin typeface="Cambria Math" panose="02040503050406030204" charset="0"/>
                              <a:cs typeface="Cambria Math" panose="02040503050406030204" charset="0"/>
                            </a:rPr>
                            <m:t>𝑇</m:t>
                          </m:r>
                        </m:sup>
                      </m:sSup>
                      <m:r>
                        <a:rPr lang="en-US" altLang="zh-CN" sz="2000" i="1">
                          <a:latin typeface="Cambria Math" panose="02040503050406030204" charset="0"/>
                          <a:cs typeface="Cambria Math" panose="02040503050406030204" charset="0"/>
                        </a:rPr>
                        <m:t>𝛿</m:t>
                      </m:r>
                      <m:r>
                        <a:rPr lang="en-US" altLang="zh-CN" sz="2000" b="1" i="1">
                          <a:latin typeface="Cambria Math" panose="02040503050406030204" charset="0"/>
                          <a:cs typeface="Cambria Math" panose="02040503050406030204" charset="0"/>
                        </a:rPr>
                        <m:t>𝒒</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𝑭</m:t>
                          </m:r>
                          <m:r>
                            <a:rPr lang="en-US" altLang="zh-CN" sz="2000" i="1">
                              <a:latin typeface="Cambria Math" panose="02040503050406030204" charset="0"/>
                              <a:cs typeface="Cambria Math" panose="02040503050406030204" charset="0"/>
                            </a:rPr>
                            <m:t>)</m:t>
                          </m:r>
                        </m:e>
                        <m:sup>
                          <m:r>
                            <a:rPr lang="en-US" altLang="zh-CN" sz="2000" i="1">
                              <a:latin typeface="Cambria Math" panose="02040503050406030204" charset="0"/>
                              <a:cs typeface="Cambria Math" panose="02040503050406030204" charset="0"/>
                            </a:rPr>
                            <m:t>𝑇</m:t>
                          </m:r>
                        </m:sup>
                      </m:sSup>
                      <m:r>
                        <a:rPr lang="en-US" altLang="zh-CN" sz="2000" i="1">
                          <a:latin typeface="Cambria Math" panose="02040503050406030204" charset="0"/>
                          <a:cs typeface="Cambria Math" panose="02040503050406030204" charset="0"/>
                        </a:rPr>
                        <m:t>𝛿</m:t>
                      </m:r>
                      <m:r>
                        <a:rPr lang="en-US" altLang="zh-CN" sz="2000" b="1" i="1">
                          <a:latin typeface="Cambria Math" panose="02040503050406030204" charset="0"/>
                          <a:cs typeface="Cambria Math" panose="02040503050406030204" charset="0"/>
                        </a:rPr>
                        <m:t>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0</m:t>
                      </m:r>
                    </m:oMath>
                  </m:oMathPara>
                </a14:m>
                <a:endParaRPr lang="en-US" altLang="zh-CN" sz="2000" i="1">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846256" y="1345819"/>
                <a:ext cx="2498725" cy="391795"/>
              </a:xfrm>
              <a:prstGeom prst="rect">
                <a:avLst/>
              </a:prstGeom>
              <a:blipFill rotWithShape="1">
                <a:blip r:embed="rId2"/>
                <a:stretch>
                  <a:fillRect l="-23" t="-65" r="23"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0" y="2116455"/>
                <a:ext cx="9437370" cy="415290"/>
              </a:xfrm>
              <a:prstGeom prst="rect">
                <a:avLst/>
              </a:prstGeom>
              <a:noFill/>
            </p:spPr>
            <p:txBody>
              <a:bodyPr wrap="square" rtlCol="0">
                <a:spAutoFit/>
              </a:bodyPr>
              <a:p>
                <a:r>
                  <a:rPr lang="zh-CN" altLang="en-US"/>
                  <a:t>其中</a:t>
                </a:r>
                <a14:m>
                  <m:oMath xmlns:m="http://schemas.openxmlformats.org/officeDocument/2006/math">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sSup>
                      <m:sSupPr>
                        <m:ctrlPr>
                          <a:rPr lang="en-US" altLang="zh-CN" b="1"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𝑻</m:t>
                            </m:r>
                          </m:e>
                          <m:sub>
                            <m:r>
                              <a:rPr lang="en-US" altLang="zh-CN" b="1" i="1">
                                <a:latin typeface="Cambria Math" panose="02040503050406030204" charset="0"/>
                                <a:cs typeface="Cambria Math" panose="02040503050406030204" charset="0"/>
                              </a:rPr>
                              <m:t>𝟏</m:t>
                            </m:r>
                          </m:sub>
                        </m:sSub>
                        <m:r>
                          <a:rPr lang="en-US" altLang="zh-CN" b="1" i="1">
                            <a:latin typeface="Cambria Math" panose="02040503050406030204" charset="0"/>
                            <a:cs typeface="Cambria Math" panose="02040503050406030204" charset="0"/>
                          </a:rPr>
                          <m:t> </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𝑻</m:t>
                            </m:r>
                          </m:e>
                          <m:sub>
                            <m:r>
                              <a:rPr lang="en-US" altLang="zh-CN" b="1" i="1">
                                <a:latin typeface="Cambria Math" panose="02040503050406030204" charset="0"/>
                                <a:cs typeface="Cambria Math" panose="02040503050406030204" charset="0"/>
                              </a:rPr>
                              <m:t>𝟐</m:t>
                            </m:r>
                          </m:sub>
                        </m:sSub>
                        <m:r>
                          <a:rPr lang="en-US" altLang="zh-CN" b="1"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𝑭</m:t>
                    </m:r>
                    <m:r>
                      <a:rPr lang="en-US" altLang="zh-CN" b="1" i="1">
                        <a:latin typeface="Cambria Math" panose="02040503050406030204" charset="0"/>
                        <a:cs typeface="Cambria Math" panose="02040503050406030204" charset="0"/>
                      </a:rPr>
                      <m:t> =</m:t>
                    </m:r>
                    <m:sSup>
                      <m:sSupPr>
                        <m:ctrlPr>
                          <a:rPr lang="en-US" altLang="zh-CN" b="1"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𝑭</m:t>
                        </m:r>
                        <m:r>
                          <a:rPr lang="en-US" altLang="zh-CN" b="1" i="1">
                            <a:latin typeface="Cambria Math" panose="02040503050406030204" charset="0"/>
                            <a:cs typeface="Cambria Math" panose="02040503050406030204" charset="0"/>
                          </a:rPr>
                          <m:t> </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𝑻</m:t>
                            </m:r>
                          </m:e>
                          <m:sub>
                            <m:r>
                              <a:rPr lang="en-US" altLang="zh-CN" b="1" i="1">
                                <a:latin typeface="Cambria Math" panose="02040503050406030204" charset="0"/>
                                <a:cs typeface="Cambria Math" panose="02040503050406030204" charset="0"/>
                              </a:rPr>
                              <m:t>𝒑</m:t>
                            </m:r>
                          </m:sub>
                        </m:sSub>
                        <m:r>
                          <a:rPr lang="en-US" altLang="zh-CN" b="1"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r>
                      <a:rPr lang="en-US" altLang="zh-CN" b="1" i="1">
                        <a:latin typeface="Cambria Math" panose="02040503050406030204" charset="0"/>
                        <a:cs typeface="Cambria Math" panose="02040503050406030204" charset="0"/>
                      </a:rPr>
                      <m:t> ,</m:t>
                    </m:r>
                  </m:oMath>
                </a14:m>
                <a:r>
                  <a:rPr lang="zh-CN" altLang="en-US">
                    <a:latin typeface="Cambria Math" panose="02040503050406030204" charset="0"/>
                    <a:cs typeface="Cambria Math" panose="02040503050406030204" charset="0"/>
                  </a:rPr>
                  <a:t>将式子</a:t>
                </a:r>
                <a14:m>
                  <m:oMath xmlns:m="http://schemas.openxmlformats.org/officeDocument/2006/math">
                    <m:r>
                      <a:rPr lang="en-US" altLang="zh-CN" i="1">
                        <a:latin typeface="Cambria Math" panose="02040503050406030204" charset="0"/>
                        <a:cs typeface="Cambria Math" panose="02040503050406030204" charset="0"/>
                      </a:rPr>
                      <m:t>𝛿</m:t>
                    </m:r>
                    <m:r>
                      <a:rPr lang="en-US" altLang="zh-CN" b="1" i="1">
                        <a:latin typeface="Cambria Math" panose="02040503050406030204" charset="0"/>
                        <a:cs typeface="Cambria Math" panose="02040503050406030204" charset="0"/>
                      </a:rPr>
                      <m:t>𝒙</m:t>
                    </m:r>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𝑱</m:t>
                    </m:r>
                    <m:r>
                      <a:rPr lang="en-US" altLang="zh-CN" i="1">
                        <a:latin typeface="Cambria Math" panose="02040503050406030204" charset="0"/>
                        <a:cs typeface="Cambria Math" panose="02040503050406030204" charset="0"/>
                      </a:rPr>
                      <m:t>𝛿</m:t>
                    </m:r>
                    <m:r>
                      <a:rPr lang="en-US" altLang="zh-CN" b="1" i="1">
                        <a:latin typeface="Cambria Math" panose="02040503050406030204" charset="0"/>
                        <a:cs typeface="Cambria Math" panose="02040503050406030204" charset="0"/>
                      </a:rPr>
                      <m:t>𝒒</m:t>
                    </m:r>
                  </m:oMath>
                </a14:m>
                <a:r>
                  <a:rPr lang="zh-CN" altLang="en-US">
                    <a:latin typeface="Cambria Math" panose="02040503050406030204" charset="0"/>
                    <a:cs typeface="Cambria Math" panose="02040503050406030204" charset="0"/>
                  </a:rPr>
                  <a:t>代入，</a:t>
                </a:r>
                <a:r>
                  <a:rPr lang="zh-CN" altLang="en-US">
                    <a:latin typeface="Cambria Math" panose="02040503050406030204" charset="0"/>
                    <a:cs typeface="Cambria Math" panose="02040503050406030204" charset="0"/>
                  </a:rPr>
                  <a:t>有</a:t>
                </a:r>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0" y="2116455"/>
                <a:ext cx="9437370" cy="41529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048000" y="2794635"/>
                <a:ext cx="6096000" cy="35242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𝑱</m:t>
                          </m:r>
                        </m:e>
                        <m:sup>
                          <m:r>
                            <a:rPr lang="en-US" altLang="zh-CN" i="1">
                              <a:latin typeface="Cambria Math" panose="02040503050406030204" charset="0"/>
                              <a:cs typeface="Cambria Math" panose="02040503050406030204" charset="0"/>
                            </a:rPr>
                            <m:t>𝑇</m:t>
                          </m:r>
                        </m:sup>
                      </m:sSup>
                      <m:r>
                        <a:rPr lang="en-US" altLang="zh-CN" b="1" i="1">
                          <a:latin typeface="Cambria Math" panose="02040503050406030204" charset="0"/>
                          <a:cs typeface="Cambria Math" panose="02040503050406030204" charset="0"/>
                        </a:rPr>
                        <m:t>𝑭</m:t>
                      </m:r>
                    </m:oMath>
                  </m:oMathPara>
                </a14:m>
                <a:endParaRPr lang="en-US" altLang="zh-CN" b="1" i="1">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048000" y="2794635"/>
                <a:ext cx="6096000" cy="352425"/>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文本框 6"/>
          <p:cNvSpPr txBox="1"/>
          <p:nvPr/>
        </p:nvSpPr>
        <p:spPr>
          <a:xfrm>
            <a:off x="0" y="3580765"/>
            <a:ext cx="9126855" cy="368300"/>
          </a:xfrm>
          <a:prstGeom prst="rect">
            <a:avLst/>
          </a:prstGeom>
          <a:noFill/>
        </p:spPr>
        <p:txBody>
          <a:bodyPr wrap="square" rtlCol="0">
            <a:spAutoFit/>
          </a:bodyPr>
          <a:p>
            <a:r>
              <a:rPr lang="zh-CN" altLang="en-US"/>
              <a:t>综上通过正运动学模型雅可比矩阵即</a:t>
            </a:r>
            <a:r>
              <a:rPr lang="zh-CN" altLang="en-US">
                <a:solidFill>
                  <a:srgbClr val="FF0000"/>
                </a:solidFill>
              </a:rPr>
              <a:t>可解算出关节电机输出力矩</a:t>
            </a:r>
            <a:r>
              <a:rPr lang="zh-CN" altLang="en-US"/>
              <a:t>。</a:t>
            </a: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0" y="4325620"/>
                <a:ext cx="12192000" cy="1337945"/>
              </a:xfrm>
              <a:prstGeom prst="rect">
                <a:avLst/>
              </a:prstGeom>
              <a:noFill/>
            </p:spPr>
            <p:txBody>
              <a:bodyPr wrap="square" rtlCol="0" anchor="t">
                <a:spAutoFit/>
              </a:bodyPr>
              <a:p>
                <a:pPr indent="457200" fontAlgn="auto">
                  <a:lnSpc>
                    <a:spcPct val="150000"/>
                  </a:lnSpc>
                </a:pPr>
                <a:r>
                  <a:rPr lang="zh-CN" altLang="en-US"/>
                  <a:t>但对上文推导出的正运动学模型直接求取雅可比矩阵</a:t>
                </a:r>
                <a14:m>
                  <m:oMath xmlns:m="http://schemas.openxmlformats.org/officeDocument/2006/math">
                    <m:r>
                      <a:rPr lang="en-US" altLang="zh-CN" i="1">
                        <a:latin typeface="Cambria Math" panose="02040503050406030204" charset="0"/>
                        <a:cs typeface="Cambria Math" panose="02040503050406030204" charset="0"/>
                      </a:rPr>
                      <m:t>𝐽</m:t>
                    </m:r>
                  </m:oMath>
                </a14:m>
                <a:r>
                  <a:rPr lang="zh-CN" altLang="en-US"/>
                  <a:t> 并不是好办法，因为模型表达式中</a:t>
                </a:r>
                <a:r>
                  <a:rPr lang="zh-CN" altLang="en-US">
                    <a:solidFill>
                      <a:srgbClr val="FF0000"/>
                    </a:solidFill>
                  </a:rPr>
                  <a:t>包含大量平方与三角函数及其嵌套运算</a:t>
                </a:r>
                <a:r>
                  <a:rPr lang="zh-CN" altLang="en-US"/>
                  <a:t>，直接调用符号运算工具的求雅可比矩阵函数会得到极其复杂的结果，</a:t>
                </a:r>
                <a:r>
                  <a:rPr lang="zh-CN" altLang="en-US">
                    <a:solidFill>
                      <a:srgbClr val="FF0000"/>
                    </a:solidFill>
                  </a:rPr>
                  <a:t>无法转移到嵌入式平台进行计算</a:t>
                </a:r>
                <a:r>
                  <a:rPr lang="zh-CN" altLang="en-US"/>
                  <a:t>，故需要通过其他方法来计算。</a:t>
                </a:r>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0" y="4325620"/>
                <a:ext cx="12192000" cy="133794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265430"/>
            <a:ext cx="11640185" cy="368300"/>
          </a:xfrm>
          <a:prstGeom prst="rect">
            <a:avLst/>
          </a:prstGeom>
          <a:noFill/>
        </p:spPr>
        <p:txBody>
          <a:bodyPr wrap="square" rtlCol="0" anchor="t">
            <a:spAutoFit/>
          </a:bodyPr>
          <a:p>
            <a:r>
              <a:rPr lang="zh-CN" altLang="en-US"/>
              <a:t>雅可比矩阵 </a:t>
            </a:r>
            <a:r>
              <a:rPr lang="en-US" altLang="zh-CN"/>
              <a:t>J</a:t>
            </a:r>
            <a:r>
              <a:rPr lang="zh-CN" altLang="en-US"/>
              <a:t> 实际描述的是两坐标微分的线性映射关系，因此我们可以通过计算速度映射关系来得到雅可比矩阵。</a:t>
            </a:r>
            <a:endParaRPr lang="zh-CN" altLang="en-US"/>
          </a:p>
        </p:txBody>
      </p:sp>
      <p:sp>
        <p:nvSpPr>
          <p:cNvPr id="3" name="文本框 2"/>
          <p:cNvSpPr txBox="1"/>
          <p:nvPr/>
        </p:nvSpPr>
        <p:spPr>
          <a:xfrm>
            <a:off x="2586355" y="1261745"/>
            <a:ext cx="1312545" cy="368300"/>
          </a:xfrm>
          <a:prstGeom prst="rect">
            <a:avLst/>
          </a:prstGeom>
          <a:noFill/>
        </p:spPr>
        <p:txBody>
          <a:bodyPr wrap="square" rtlCol="0" anchor="t">
            <a:spAutoFit/>
          </a:bodyPr>
          <a:p>
            <a:r>
              <a:rPr lang="zh-CN" altLang="en-US"/>
              <a:t>求导可得</a:t>
            </a:r>
            <a:r>
              <a:rPr lang="en-US" altLang="zh-CN"/>
              <a:t>:</a:t>
            </a:r>
            <a:endParaRPr lang="en-US" altLang="zh-CN"/>
          </a:p>
        </p:txBody>
      </p:sp>
      <mc:AlternateContent xmlns:mc="http://schemas.openxmlformats.org/markup-compatibility/2006">
        <mc:Choice xmlns:a14="http://schemas.microsoft.com/office/drawing/2010/main" Requires="a14">
          <p:sp>
            <p:nvSpPr>
              <p:cNvPr id="49" name="文本框 48"/>
              <p:cNvSpPr txBox="1"/>
              <p:nvPr/>
            </p:nvSpPr>
            <p:spPr>
              <a:xfrm>
                <a:off x="-64" y="1136904"/>
                <a:ext cx="2586355"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49" name="文本框 48"/>
              <p:cNvSpPr txBox="1">
                <a:spLocks noRot="1" noChangeAspect="1" noMove="1" noResize="1" noEditPoints="1" noAdjustHandles="1" noChangeArrowheads="1" noChangeShapeType="1" noTextEdit="1"/>
              </p:cNvSpPr>
              <p:nvPr/>
            </p:nvSpPr>
            <p:spPr>
              <a:xfrm>
                <a:off x="-64" y="1136904"/>
                <a:ext cx="2586355" cy="617855"/>
              </a:xfrm>
              <a:prstGeom prst="rect">
                <a:avLst/>
              </a:prstGeom>
              <a:blipFill rotWithShape="1">
                <a:blip r:embed="rId1"/>
                <a:stretch>
                  <a:fillRect l="2" t="-41" r="2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475416" y="1754759"/>
                <a:ext cx="3241675" cy="7048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acc>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𝐶</m:t>
                                      </m:r>
                                    </m:sub>
                                  </m:sSub>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4475416" y="1754759"/>
                <a:ext cx="3241675" cy="704850"/>
              </a:xfrm>
              <a:prstGeom prst="rect">
                <a:avLst/>
              </a:prstGeom>
              <a:blipFill rotWithShape="1">
                <a:blip r:embed="rId2"/>
                <a:stretch>
                  <a:fillRect l="-18" t="-36" r="18"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0" y="2966720"/>
                <a:ext cx="12192635" cy="368300"/>
              </a:xfrm>
              <a:prstGeom prst="rect">
                <a:avLst/>
              </a:prstGeom>
              <a:noFill/>
            </p:spPr>
            <p:txBody>
              <a:bodyPr wrap="square" rtlCol="0" anchor="t">
                <a:spAutoFit/>
              </a:bodyPr>
              <a:p>
                <a:r>
                  <a:rPr lang="zh-CN" altLang="en-US"/>
                  <a:t>其中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a14:m>
                <a:r>
                  <a:rPr lang="zh-CN" altLang="en-US"/>
                  <a:t>可由电机编码器测得。</a:t>
                </a:r>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0" y="2966720"/>
                <a:ext cx="1219263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037141" y="2811399"/>
                <a:ext cx="3321050"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2</m:t>
                                  </m:r>
                                </m:sub>
                              </m:sSub>
                              <m:r>
                                <a:rPr lang="en-US" i="1">
                                  <a:latin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2</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𝐷</m:t>
                                  </m:r>
                                </m:sub>
                              </m:sSub>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3</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3</m:t>
                                  </m:r>
                                </m:sub>
                              </m:sSub>
                            </m:e>
                          </m:eqArr>
                        </m:e>
                      </m:d>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3037141" y="2811399"/>
                <a:ext cx="3321050" cy="617855"/>
              </a:xfrm>
              <a:prstGeom prst="rect">
                <a:avLst/>
              </a:prstGeom>
              <a:blipFill rotWithShape="1">
                <a:blip r:embed="rId4"/>
                <a:stretch>
                  <a:fillRect l="-17" t="-41" r="17" b="41"/>
                </a:stretch>
              </a:blipFill>
            </p:spPr>
            <p:txBody>
              <a:bodyPr/>
              <a:lstStyle/>
              <a:p>
                <a:r>
                  <a:rPr lang="zh-CN" altLang="en-US">
                    <a:noFill/>
                  </a:rPr>
                  <a:t> </a:t>
                </a:r>
              </a:p>
            </p:txBody>
          </p:sp>
        </mc:Fallback>
      </mc:AlternateContent>
      <p:sp>
        <p:nvSpPr>
          <p:cNvPr id="7" name="文本框 6"/>
          <p:cNvSpPr txBox="1"/>
          <p:nvPr/>
        </p:nvSpPr>
        <p:spPr>
          <a:xfrm>
            <a:off x="6358255" y="2966720"/>
            <a:ext cx="1312545" cy="368300"/>
          </a:xfrm>
          <a:prstGeom prst="rect">
            <a:avLst/>
          </a:prstGeom>
          <a:noFill/>
        </p:spPr>
        <p:txBody>
          <a:bodyPr wrap="square" rtlCol="0" anchor="t">
            <a:spAutoFit/>
          </a:bodyPr>
          <a:p>
            <a:r>
              <a:rPr lang="zh-CN" altLang="en-US"/>
              <a:t>求导可得</a:t>
            </a:r>
            <a:r>
              <a:rPr lang="en-US" altLang="zh-CN"/>
              <a:t>:</a:t>
            </a:r>
            <a:endParaRPr lang="en-US" altLang="zh-CN"/>
          </a:p>
        </p:txBody>
      </p:sp>
      <mc:AlternateContent xmlns:mc="http://schemas.openxmlformats.org/markup-compatibility/2006">
        <mc:Choice xmlns:a14="http://schemas.microsoft.com/office/drawing/2010/main" Requires="a14">
          <p:sp>
            <p:nvSpPr>
              <p:cNvPr id="8" name="文本框 7"/>
              <p:cNvSpPr txBox="1"/>
              <p:nvPr/>
            </p:nvSpPr>
            <p:spPr>
              <a:xfrm>
                <a:off x="4475416" y="4035044"/>
                <a:ext cx="3853180" cy="70548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 = </m:t>
                              </m:r>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e>
                              </m:acc>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e>
                              </m:acc>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e>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𝐵</m:t>
                                      </m:r>
                                    </m:sub>
                                  </m:sSub>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2</m:t>
                                  </m:r>
                                </m:sub>
                              </m:sSub>
                              <m:acc>
                                <m:accPr>
                                  <m:chr m:val="̇"/>
                                  <m:ctrlPr>
                                    <a:rPr lang="en-US"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2</m:t>
                                      </m:r>
                                    </m:sub>
                                  </m:sSub>
                                </m:e>
                              </m:acc>
                              <m:r>
                                <a:rPr lang="en-US"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2</m:t>
                                  </m:r>
                                </m:sub>
                              </m:sSub>
                              <m:r>
                                <a:rPr lang="en-US" altLang="zh-CN" i="1">
                                  <a:latin typeface="Cambria Math" panose="02040503050406030204" charset="0"/>
                                  <a:cs typeface="Cambria Math" panose="02040503050406030204" charset="0"/>
                                </a:rPr>
                                <m:t> =</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𝐷</m:t>
                                      </m:r>
                                    </m:sub>
                                  </m:sSub>
                                </m:e>
                              </m:acc>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i="1">
                                      <a:latin typeface="Cambria Math" panose="02040503050406030204" charset="0"/>
                                    </a:rPr>
                                    <m:t>3</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i="1">
                                      <a:latin typeface="Cambria Math" panose="02040503050406030204" charset="0"/>
                                    </a:rPr>
                                    <m:t>3</m:t>
                                  </m:r>
                                </m:sub>
                              </m:sSub>
                            </m:e>
                          </m:eqArr>
                        </m:e>
                      </m:d>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4475416" y="4035044"/>
                <a:ext cx="3853180" cy="705485"/>
              </a:xfrm>
              <a:prstGeom prst="rect">
                <a:avLst/>
              </a:prstGeom>
              <a:blipFill rotWithShape="1">
                <a:blip r:embed="rId5"/>
                <a:stretch>
                  <a:fillRect l="-15" t="-36" r="15"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0" y="4892040"/>
                <a:ext cx="4045585" cy="361950"/>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zh-CN" altLang="en-US" i="1">
                              <a:latin typeface="Cambria Math" panose="02040503050406030204" charset="0"/>
                              <a:cs typeface="Cambria Math" panose="02040503050406030204" charset="0"/>
                            </a:rPr>
                            <m:t>消去</m:t>
                          </m:r>
                          <m:r>
                            <a:rPr lang="en-US" altLang="zh-CN" i="1">
                              <a:latin typeface="Cambria Math" panose="02040503050406030204" charset="0"/>
                              <a:cs typeface="Cambria Math" panose="02040503050406030204" charset="0"/>
                            </a:rPr>
                            <m:t>∅</m:t>
                          </m:r>
                        </m:e>
                        <m:sub>
                          <m:r>
                            <a:rPr lang="en-US" i="1">
                              <a:latin typeface="Cambria Math" panose="02040503050406030204" charset="0"/>
                            </a:rPr>
                            <m:t>3</m:t>
                          </m:r>
                        </m:sub>
                      </m:sSub>
                      <m:r>
                        <a:rPr lang="en-US" i="1">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zh-CN" altLang="en-US" i="1">
                          <a:latin typeface="Cambria Math" panose="02040503050406030204" charset="0"/>
                          <a:cs typeface="Cambria Math" panose="02040503050406030204" charset="0"/>
                        </a:rPr>
                        <m:t>得</m:t>
                      </m:r>
                    </m:oMath>
                  </m:oMathPara>
                </a14:m>
                <a:endParaRPr lang="zh-CN" altLang="en-US" i="1">
                  <a:latin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0" y="4892040"/>
                <a:ext cx="4045585" cy="36195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7806690" y="5440045"/>
                <a:ext cx="3131820" cy="144907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m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𝐵</m:t>
                                            </m:r>
                                          </m:sub>
                                        </m:sSub>
                                      </m:e>
                                    </m:acc>
                                    <m:r>
                                      <a:rPr lang="en-US" i="1">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mr>
                              </m:m>
                            </m:e>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e>
                                    </m:acc>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𝐷</m:t>
                                            </m:r>
                                          </m:sub>
                                        </m:sSub>
                                        <m:r>
                                          <a:rPr lang="en-US" i="1">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e>
                                    </m:acc>
                                    <m:r>
                                      <a:rPr lang="en-US" altLang="zh-CN" i="1">
                                        <a:latin typeface="Cambria Math" panose="02040503050406030204" charset="0"/>
                                        <a:cs typeface="Cambria Math" panose="02040503050406030204" charset="0"/>
                                      </a:rPr>
                                      <m:t> </m:t>
                                    </m:r>
                                  </m:e>
                                </m:mr>
                              </m:m>
                            </m:e>
                          </m:eqArr>
                        </m:e>
                      </m:d>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806690" y="5440045"/>
                <a:ext cx="3131820" cy="144907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941070" y="5796280"/>
                <a:ext cx="6096000" cy="70739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e>
                      </m:acc>
                    </m:oMath>
                  </m:oMathPara>
                </a14:m>
                <a:endParaRPr lang="en-US" altLang="zh-CN"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941070" y="5796280"/>
                <a:ext cx="6096000" cy="707390"/>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7677785" y="3228975"/>
            <a:ext cx="2055495" cy="10947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7771130" y="4323715"/>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9232265" y="4323715"/>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rot="2280000" flipH="1">
            <a:off x="9316720" y="920115"/>
            <a:ext cx="327025" cy="21748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 name="直接箭头连接符 8"/>
          <p:cNvCxnSpPr/>
          <p:nvPr/>
        </p:nvCxnSpPr>
        <p:spPr>
          <a:xfrm flipV="1">
            <a:off x="8681720" y="480060"/>
            <a:ext cx="0" cy="5137150"/>
          </a:xfrm>
          <a:prstGeom prst="straightConnector1">
            <a:avLst/>
          </a:prstGeom>
          <a:ln>
            <a:solidFill>
              <a:srgbClr val="FF0000"/>
            </a:solidFill>
            <a:prstDash val="dash"/>
            <a:tailEnd type="arrow"/>
          </a:ln>
        </p:spPr>
        <p:style>
          <a:lnRef idx="2">
            <a:schemeClr val="accent1"/>
          </a:lnRef>
          <a:fillRef idx="0">
            <a:srgbClr val="FFFFFF"/>
          </a:fillRef>
          <a:effectRef idx="0">
            <a:srgbClr val="FFFFFF"/>
          </a:effectRef>
          <a:fontRef idx="minor">
            <a:schemeClr val="tx1"/>
          </a:fontRef>
        </p:style>
      </p:cxnSp>
      <p:sp>
        <p:nvSpPr>
          <p:cNvPr id="11" name="弧形 10"/>
          <p:cNvSpPr/>
          <p:nvPr/>
        </p:nvSpPr>
        <p:spPr>
          <a:xfrm rot="360000">
            <a:off x="8651875" y="2206625"/>
            <a:ext cx="1079500" cy="1058545"/>
          </a:xfrm>
          <a:prstGeom prst="arc">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9566275" y="2153285"/>
                <a:ext cx="35877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9566275" y="2153285"/>
                <a:ext cx="358775" cy="368300"/>
              </a:xfrm>
              <a:prstGeom prst="rect">
                <a:avLst/>
              </a:prstGeom>
              <a:blipFill rotWithShape="1">
                <a:blip r:embed="rId1"/>
                <a:stretch>
                  <a:fillRect/>
                </a:stretch>
              </a:blipFill>
            </p:spPr>
            <p:txBody>
              <a:bodyPr/>
              <a:lstStyle/>
              <a:p>
                <a:r>
                  <a:rPr lang="zh-CN" altLang="en-US">
                    <a:noFill/>
                  </a:rPr>
                  <a:t> </a:t>
                </a:r>
              </a:p>
            </p:txBody>
          </p:sp>
        </mc:Fallback>
      </mc:AlternateContent>
      <p:cxnSp>
        <p:nvCxnSpPr>
          <p:cNvPr id="14" name="直接箭头连接符 13"/>
          <p:cNvCxnSpPr/>
          <p:nvPr/>
        </p:nvCxnSpPr>
        <p:spPr>
          <a:xfrm flipV="1">
            <a:off x="6904355" y="3762375"/>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6603936" y="3326384"/>
                <a:ext cx="11671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6603936" y="3326384"/>
                <a:ext cx="1167130" cy="368300"/>
              </a:xfrm>
              <a:prstGeom prst="rect">
                <a:avLst/>
              </a:prstGeom>
              <a:blipFill rotWithShape="1">
                <a:blip r:embed="rId2"/>
                <a:stretch>
                  <a:fillRect l="-49" t="-69" r="49"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7705090" y="3408045"/>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7705090" y="3408045"/>
                <a:ext cx="48831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10181590" y="1741805"/>
                <a:ext cx="488315" cy="411480"/>
              </a:xfrm>
              <a:prstGeom prst="rect">
                <a:avLst/>
              </a:prstGeom>
              <a:noFill/>
            </p:spPr>
            <p:txBody>
              <a:bodyPr wrap="squar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10181590" y="1741805"/>
                <a:ext cx="488315" cy="41148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0033635" y="1363345"/>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10033635" y="1363345"/>
                <a:ext cx="488315" cy="3683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0" name="直接连接符 19"/>
          <p:cNvCxnSpPr/>
          <p:nvPr/>
        </p:nvCxnSpPr>
        <p:spPr>
          <a:xfrm flipV="1">
            <a:off x="7327900" y="4683760"/>
            <a:ext cx="4007485" cy="635"/>
          </a:xfrm>
          <a:prstGeom prst="line">
            <a:avLst/>
          </a:prstGeom>
          <a:ln w="76200">
            <a:solidFill>
              <a:schemeClr val="tx1"/>
            </a:solidFill>
          </a:ln>
        </p:spPr>
        <p:style>
          <a:lnRef idx="2">
            <a:schemeClr val="accent1"/>
          </a:lnRef>
          <a:fillRef idx="0">
            <a:srgbClr val="FFFFFF"/>
          </a:fillRef>
          <a:effectRef idx="0">
            <a:srgbClr val="FFFFFF"/>
          </a:effectRef>
          <a:fontRef idx="minor">
            <a:schemeClr val="tx1"/>
          </a:fontRef>
        </p:style>
      </p:cxnSp>
      <p:cxnSp>
        <p:nvCxnSpPr>
          <p:cNvPr id="4" name="直接箭头连接符 3"/>
          <p:cNvCxnSpPr/>
          <p:nvPr/>
        </p:nvCxnSpPr>
        <p:spPr>
          <a:xfrm flipH="1" flipV="1">
            <a:off x="9730105" y="3788410"/>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0" name="文本框 9"/>
              <p:cNvSpPr txBox="1"/>
              <p:nvPr/>
            </p:nvSpPr>
            <p:spPr>
              <a:xfrm>
                <a:off x="9672955" y="3394075"/>
                <a:ext cx="205803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𝑓𝑟𝑖𝑐𝑡𝑖𝑜𝑛</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𝑏</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oMath>
                  </m:oMathPara>
                </a14:m>
                <a:endParaRPr lang="en-US" altLang="zh-CN"/>
              </a:p>
            </p:txBody>
          </p:sp>
        </mc:Choice>
        <mc:Fallback>
          <p:sp>
            <p:nvSpPr>
              <p:cNvPr id="10" name="文本框 9"/>
              <p:cNvSpPr txBox="1">
                <a:spLocks noRot="1" noChangeAspect="1" noMove="1" noResize="1" noEditPoints="1" noAdjustHandles="1" noChangeArrowheads="1" noChangeShapeType="1" noTextEdit="1"/>
              </p:cNvSpPr>
              <p:nvPr/>
            </p:nvSpPr>
            <p:spPr>
              <a:xfrm>
                <a:off x="9672955" y="3394075"/>
                <a:ext cx="2058035" cy="36830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2" name="直接箭头连接符 11"/>
          <p:cNvCxnSpPr>
            <a:stCxn id="8" idx="2"/>
          </p:cNvCxnSpPr>
          <p:nvPr/>
        </p:nvCxnSpPr>
        <p:spPr>
          <a:xfrm>
            <a:off x="8810625" y="2864485"/>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rot="16200000">
            <a:off x="8155305" y="2212340"/>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nvCxnSpPr>
        <p:spPr>
          <a:xfrm flipH="1">
            <a:off x="7369810" y="3227705"/>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rot="5400000" flipV="1">
            <a:off x="8025130" y="3903345"/>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4" name="文本框 23"/>
              <p:cNvSpPr txBox="1"/>
              <p:nvPr/>
            </p:nvSpPr>
            <p:spPr>
              <a:xfrm>
                <a:off x="7085965" y="2762250"/>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7085965" y="2762250"/>
                <a:ext cx="604520"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8131175" y="4191635"/>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8131175" y="4191635"/>
                <a:ext cx="604520"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9882505" y="2470785"/>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9882505" y="2470785"/>
                <a:ext cx="604520"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8403590" y="1188720"/>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8403590" y="1188720"/>
                <a:ext cx="604520" cy="368300"/>
              </a:xfrm>
              <a:prstGeom prst="rect">
                <a:avLst/>
              </a:prstGeom>
              <a:blipFill rotWithShape="1">
                <a:blip r:embed="rId8"/>
                <a:stretch>
                  <a:fillRect/>
                </a:stretch>
              </a:blipFill>
            </p:spPr>
            <p:txBody>
              <a:bodyPr/>
              <a:lstStyle/>
              <a:p>
                <a:r>
                  <a:rPr lang="zh-CN" altLang="en-US">
                    <a:noFill/>
                  </a:rPr>
                  <a:t> </a:t>
                </a:r>
              </a:p>
            </p:txBody>
          </p:sp>
        </mc:Fallback>
      </mc:AlternateContent>
      <p:sp>
        <p:nvSpPr>
          <p:cNvPr id="28" name="文本框 27"/>
          <p:cNvSpPr txBox="1"/>
          <p:nvPr/>
        </p:nvSpPr>
        <p:spPr>
          <a:xfrm>
            <a:off x="471170" y="238125"/>
            <a:ext cx="4064000" cy="460375"/>
          </a:xfrm>
          <a:prstGeom prst="rect">
            <a:avLst/>
          </a:prstGeom>
          <a:noFill/>
        </p:spPr>
        <p:txBody>
          <a:bodyPr wrap="square" rtlCol="0">
            <a:spAutoFit/>
          </a:bodyPr>
          <a:p>
            <a:r>
              <a:rPr lang="zh-CN" altLang="en-US" sz="2400" b="1"/>
              <a:t>参考</a:t>
            </a:r>
            <a:r>
              <a:rPr lang="en-US" altLang="zh-CN" sz="2400" b="1"/>
              <a:t>2</a:t>
            </a:r>
            <a:r>
              <a:rPr lang="zh-CN" altLang="en-US" sz="2400" b="1"/>
              <a:t>：</a:t>
            </a:r>
            <a:endParaRPr lang="zh-CN" altLang="en-US" sz="2400" b="1"/>
          </a:p>
        </p:txBody>
      </p:sp>
      <p:sp>
        <p:nvSpPr>
          <p:cNvPr id="29" name="文本框 28"/>
          <p:cNvSpPr txBox="1"/>
          <p:nvPr/>
        </p:nvSpPr>
        <p:spPr>
          <a:xfrm>
            <a:off x="1232535" y="909955"/>
            <a:ext cx="4064000" cy="368300"/>
          </a:xfrm>
          <a:prstGeom prst="rect">
            <a:avLst/>
          </a:prstGeom>
          <a:noFill/>
        </p:spPr>
        <p:txBody>
          <a:bodyPr wrap="square" rtlCol="0">
            <a:spAutoFit/>
          </a:bodyPr>
          <a:p>
            <a:r>
              <a:rPr lang="zh-CN" altLang="en-US"/>
              <a:t>对车：</a:t>
            </a:r>
            <a:endParaRPr lang="zh-CN" altLang="en-US"/>
          </a:p>
        </p:txBody>
      </p:sp>
      <mc:AlternateContent xmlns:mc="http://schemas.openxmlformats.org/markup-compatibility/2006">
        <mc:Choice xmlns:a14="http://schemas.microsoft.com/office/drawing/2010/main" Requires="a14">
          <p:sp>
            <p:nvSpPr>
              <p:cNvPr id="30" name="文本框 29"/>
              <p:cNvSpPr txBox="1"/>
              <p:nvPr/>
            </p:nvSpPr>
            <p:spPr>
              <a:xfrm>
                <a:off x="1698561" y="1364869"/>
                <a:ext cx="189547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1698561" y="1364869"/>
                <a:ext cx="1895475" cy="368300"/>
              </a:xfrm>
              <a:prstGeom prst="rect">
                <a:avLst/>
              </a:prstGeom>
              <a:blipFill rotWithShape="1">
                <a:blip r:embed="rId9"/>
                <a:stretch>
                  <a:fillRect l="-30" t="-69" r="30" b="69"/>
                </a:stretch>
              </a:blipFill>
            </p:spPr>
            <p:txBody>
              <a:bodyPr/>
              <a:lstStyle/>
              <a:p>
                <a:r>
                  <a:rPr lang="zh-CN" altLang="en-US">
                    <a:noFill/>
                  </a:rPr>
                  <a:t> </a:t>
                </a:r>
              </a:p>
            </p:txBody>
          </p:sp>
        </mc:Fallback>
      </mc:AlternateContent>
      <p:sp>
        <p:nvSpPr>
          <p:cNvPr id="31" name="文本框 30"/>
          <p:cNvSpPr txBox="1"/>
          <p:nvPr/>
        </p:nvSpPr>
        <p:spPr>
          <a:xfrm>
            <a:off x="1232535" y="1784985"/>
            <a:ext cx="4064000" cy="368300"/>
          </a:xfrm>
          <a:prstGeom prst="rect">
            <a:avLst/>
          </a:prstGeom>
          <a:noFill/>
        </p:spPr>
        <p:txBody>
          <a:bodyPr wrap="square" rtlCol="0">
            <a:spAutoFit/>
          </a:bodyPr>
          <a:p>
            <a:r>
              <a:rPr lang="zh-CN" altLang="en-US"/>
              <a:t>对</a:t>
            </a:r>
            <a:r>
              <a:rPr lang="zh-CN" altLang="en-US"/>
              <a:t>杆子：</a:t>
            </a:r>
            <a:endParaRPr lang="zh-CN" altLang="en-US"/>
          </a:p>
        </p:txBody>
      </p:sp>
      <mc:AlternateContent xmlns:mc="http://schemas.openxmlformats.org/markup-compatibility/2006">
        <mc:Choice xmlns:a14="http://schemas.microsoft.com/office/drawing/2010/main" Requires="a14">
          <p:sp>
            <p:nvSpPr>
              <p:cNvPr id="33" name="文本框 32"/>
              <p:cNvSpPr txBox="1"/>
              <p:nvPr/>
            </p:nvSpPr>
            <p:spPr>
              <a:xfrm>
                <a:off x="1698561" y="2205609"/>
                <a:ext cx="3788410" cy="3740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1698561" y="2205609"/>
                <a:ext cx="3788410" cy="374015"/>
              </a:xfrm>
              <a:prstGeom prst="rect">
                <a:avLst/>
              </a:prstGeom>
              <a:blipFill rotWithShape="1">
                <a:blip r:embed="rId10"/>
                <a:stretch>
                  <a:fillRect l="-15" t="-68" r="15" b="68"/>
                </a:stretch>
              </a:blipFill>
            </p:spPr>
            <p:txBody>
              <a:bodyPr/>
              <a:lstStyle/>
              <a:p>
                <a:r>
                  <a:rPr lang="zh-CN" altLang="en-US">
                    <a:noFill/>
                  </a:rPr>
                  <a:t> </a:t>
                </a:r>
              </a:p>
            </p:txBody>
          </p:sp>
        </mc:Fallback>
      </mc:AlternateContent>
      <p:sp>
        <p:nvSpPr>
          <p:cNvPr id="34" name="文本框 33"/>
          <p:cNvSpPr txBox="1"/>
          <p:nvPr/>
        </p:nvSpPr>
        <p:spPr>
          <a:xfrm>
            <a:off x="1232535" y="2762250"/>
            <a:ext cx="4064000" cy="368300"/>
          </a:xfrm>
          <a:prstGeom prst="rect">
            <a:avLst/>
          </a:prstGeom>
          <a:noFill/>
        </p:spPr>
        <p:txBody>
          <a:bodyPr wrap="square" rtlCol="0">
            <a:spAutoFit/>
          </a:bodyPr>
          <a:p>
            <a:r>
              <a:rPr lang="zh-CN" altLang="en-US">
                <a:solidFill>
                  <a:srgbClr val="FF0000"/>
                </a:solidFill>
              </a:rPr>
              <a:t>第一动力学方程：</a:t>
            </a:r>
            <a:endParaRPr lang="zh-CN" altLang="en-US">
              <a:solidFill>
                <a:srgbClr val="FF0000"/>
              </a:solidFill>
            </a:endParaRPr>
          </a:p>
        </p:txBody>
      </p:sp>
      <mc:AlternateContent xmlns:mc="http://schemas.openxmlformats.org/markup-compatibility/2006">
        <mc:Choice xmlns:a14="http://schemas.microsoft.com/office/drawing/2010/main" Requires="a14">
          <p:sp>
            <p:nvSpPr>
              <p:cNvPr id="36" name="文本框 35"/>
              <p:cNvSpPr txBox="1"/>
              <p:nvPr/>
            </p:nvSpPr>
            <p:spPr>
              <a:xfrm>
                <a:off x="1698561" y="3240024"/>
                <a:ext cx="4824730" cy="3740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36" name="文本框 35"/>
              <p:cNvSpPr txBox="1">
                <a:spLocks noRot="1" noChangeAspect="1" noMove="1" noResize="1" noEditPoints="1" noAdjustHandles="1" noChangeArrowheads="1" noChangeShapeType="1" noTextEdit="1"/>
              </p:cNvSpPr>
              <p:nvPr/>
            </p:nvSpPr>
            <p:spPr>
              <a:xfrm>
                <a:off x="1698561" y="3240024"/>
                <a:ext cx="4824730" cy="374015"/>
              </a:xfrm>
              <a:prstGeom prst="rect">
                <a:avLst/>
              </a:prstGeom>
              <a:blipFill rotWithShape="1">
                <a:blip r:embed="rId11"/>
                <a:stretch>
                  <a:fillRect l="-12" t="-68" r="12" b="68"/>
                </a:stretch>
              </a:blipFill>
            </p:spPr>
            <p:txBody>
              <a:bodyPr/>
              <a:lstStyle/>
              <a:p>
                <a:r>
                  <a:rPr lang="zh-CN" altLang="en-US">
                    <a:noFill/>
                  </a:rPr>
                  <a:t> </a:t>
                </a:r>
              </a:p>
            </p:txBody>
          </p:sp>
        </mc:Fallback>
      </mc:AlternateContent>
      <p:sp>
        <p:nvSpPr>
          <p:cNvPr id="37" name="文本框 36"/>
          <p:cNvSpPr txBox="1"/>
          <p:nvPr/>
        </p:nvSpPr>
        <p:spPr>
          <a:xfrm>
            <a:off x="1232535" y="3823335"/>
            <a:ext cx="4064000" cy="368300"/>
          </a:xfrm>
          <a:prstGeom prst="rect">
            <a:avLst/>
          </a:prstGeom>
          <a:noFill/>
        </p:spPr>
        <p:txBody>
          <a:bodyPr wrap="square" rtlCol="0">
            <a:spAutoFit/>
          </a:bodyPr>
          <a:p>
            <a:r>
              <a:rPr lang="zh-CN" altLang="en-US"/>
              <a:t>对</a:t>
            </a:r>
            <a:r>
              <a:rPr lang="zh-CN" altLang="en-US"/>
              <a:t>杆子垂直</a:t>
            </a:r>
            <a:r>
              <a:rPr lang="zh-CN" altLang="en-US"/>
              <a:t>方向：</a:t>
            </a:r>
            <a:endParaRPr lang="zh-CN" altLang="en-US"/>
          </a:p>
        </p:txBody>
      </p:sp>
      <mc:AlternateContent xmlns:mc="http://schemas.openxmlformats.org/markup-compatibility/2006">
        <mc:Choice xmlns:a14="http://schemas.microsoft.com/office/drawing/2010/main" Requires="a14">
          <p:sp>
            <p:nvSpPr>
              <p:cNvPr id="38" name="文本框 37"/>
              <p:cNvSpPr txBox="1"/>
              <p:nvPr/>
            </p:nvSpPr>
            <p:spPr>
              <a:xfrm>
                <a:off x="1698561" y="4351909"/>
                <a:ext cx="5305425" cy="3740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38" name="文本框 37"/>
              <p:cNvSpPr txBox="1">
                <a:spLocks noRot="1" noChangeAspect="1" noMove="1" noResize="1" noEditPoints="1" noAdjustHandles="1" noChangeArrowheads="1" noChangeShapeType="1" noTextEdit="1"/>
              </p:cNvSpPr>
              <p:nvPr/>
            </p:nvSpPr>
            <p:spPr>
              <a:xfrm>
                <a:off x="1698561" y="4351909"/>
                <a:ext cx="5305425" cy="374015"/>
              </a:xfrm>
              <a:prstGeom prst="rect">
                <a:avLst/>
              </a:prstGeom>
              <a:blipFill rotWithShape="1">
                <a:blip r:embed="rId12"/>
                <a:stretch>
                  <a:fillRect l="-11" t="-68" r="11" b="68"/>
                </a:stretch>
              </a:blipFill>
            </p:spPr>
            <p:txBody>
              <a:bodyPr/>
              <a:lstStyle/>
              <a:p>
                <a:r>
                  <a:rPr lang="zh-CN" altLang="en-US">
                    <a:noFill/>
                  </a:rPr>
                  <a:t> </a:t>
                </a:r>
              </a:p>
            </p:txBody>
          </p:sp>
        </mc:Fallback>
      </mc:AlternateContent>
      <p:sp>
        <p:nvSpPr>
          <p:cNvPr id="39" name="文本框 38"/>
          <p:cNvSpPr txBox="1"/>
          <p:nvPr/>
        </p:nvSpPr>
        <p:spPr>
          <a:xfrm>
            <a:off x="1232535" y="4884420"/>
            <a:ext cx="4064000" cy="368300"/>
          </a:xfrm>
          <a:prstGeom prst="rect">
            <a:avLst/>
          </a:prstGeom>
          <a:noFill/>
        </p:spPr>
        <p:txBody>
          <a:bodyPr wrap="square" rtlCol="0">
            <a:spAutoFit/>
          </a:bodyPr>
          <a:p>
            <a:r>
              <a:rPr lang="zh-CN" altLang="en-US"/>
              <a:t>对杆子</a:t>
            </a:r>
            <a:r>
              <a:rPr lang="zh-CN" altLang="en-US"/>
              <a:t>扭力：</a:t>
            </a: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1698561" y="5258054"/>
                <a:ext cx="3078480" cy="3740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𝑁𝑙𝑐𝑜𝑠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𝐼</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1698561" y="5258054"/>
                <a:ext cx="3078480" cy="374015"/>
              </a:xfrm>
              <a:prstGeom prst="rect">
                <a:avLst/>
              </a:prstGeom>
              <a:blipFill rotWithShape="1">
                <a:blip r:embed="rId13"/>
                <a:stretch>
                  <a:fillRect l="-19" t="-68" r="19" b="68"/>
                </a:stretch>
              </a:blipFill>
            </p:spPr>
            <p:txBody>
              <a:bodyPr/>
              <a:lstStyle/>
              <a:p>
                <a:r>
                  <a:rPr lang="zh-CN" altLang="en-US">
                    <a:noFill/>
                  </a:rPr>
                  <a:t> </a:t>
                </a:r>
              </a:p>
            </p:txBody>
          </p:sp>
        </mc:Fallback>
      </mc:AlternateContent>
      <p:sp>
        <p:nvSpPr>
          <p:cNvPr id="41" name="文本框 40"/>
          <p:cNvSpPr txBox="1"/>
          <p:nvPr/>
        </p:nvSpPr>
        <p:spPr>
          <a:xfrm>
            <a:off x="1232535" y="5819775"/>
            <a:ext cx="4064000" cy="368300"/>
          </a:xfrm>
          <a:prstGeom prst="rect">
            <a:avLst/>
          </a:prstGeom>
          <a:noFill/>
        </p:spPr>
        <p:txBody>
          <a:bodyPr wrap="square" rtlCol="0">
            <a:spAutoFit/>
          </a:bodyPr>
          <a:p>
            <a:r>
              <a:rPr lang="zh-CN" altLang="en-US">
                <a:solidFill>
                  <a:srgbClr val="FF0000"/>
                </a:solidFill>
              </a:rPr>
              <a:t>第</a:t>
            </a:r>
            <a:r>
              <a:rPr lang="zh-CN" altLang="en-US">
                <a:solidFill>
                  <a:srgbClr val="FF0000"/>
                </a:solidFill>
              </a:rPr>
              <a:t>二动力学方程：</a:t>
            </a:r>
            <a:endParaRPr lang="zh-CN" altLang="en-US">
              <a:solidFill>
                <a:srgbClr val="FF0000"/>
              </a:solidFill>
            </a:endParaRPr>
          </a:p>
        </p:txBody>
      </p:sp>
      <mc:AlternateContent xmlns:mc="http://schemas.openxmlformats.org/markup-compatibility/2006">
        <mc:Choice xmlns:a14="http://schemas.microsoft.com/office/drawing/2010/main" Requires="a14">
          <p:sp>
            <p:nvSpPr>
              <p:cNvPr id="42" name="文本框 41"/>
              <p:cNvSpPr txBox="1"/>
              <p:nvPr/>
            </p:nvSpPr>
            <p:spPr>
              <a:xfrm>
                <a:off x="1825561" y="6155309"/>
                <a:ext cx="4170045" cy="3740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42" name="文本框 41"/>
              <p:cNvSpPr txBox="1">
                <a:spLocks noRot="1" noChangeAspect="1" noMove="1" noResize="1" noEditPoints="1" noAdjustHandles="1" noChangeArrowheads="1" noChangeShapeType="1" noTextEdit="1"/>
              </p:cNvSpPr>
              <p:nvPr/>
            </p:nvSpPr>
            <p:spPr>
              <a:xfrm>
                <a:off x="1825561" y="6155309"/>
                <a:ext cx="4170045" cy="374015"/>
              </a:xfrm>
              <a:prstGeom prst="rect">
                <a:avLst/>
              </a:prstGeom>
              <a:blipFill rotWithShape="1">
                <a:blip r:embed="rId14"/>
                <a:stretch>
                  <a:fillRect l="-14" t="-68" r="14" b="68"/>
                </a:stretch>
              </a:blipFill>
            </p:spPr>
            <p:txBody>
              <a:bodyPr/>
              <a:lstStyle/>
              <a:p>
                <a:r>
                  <a:rPr lang="zh-CN" alt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0" name="文本框 9"/>
              <p:cNvSpPr txBox="1"/>
              <p:nvPr/>
            </p:nvSpPr>
            <p:spPr>
              <a:xfrm>
                <a:off x="7806690" y="1139190"/>
                <a:ext cx="3131820" cy="144907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m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𝐵</m:t>
                                            </m:r>
                                          </m:sub>
                                        </m:sSub>
                                      </m:e>
                                    </m:acc>
                                    <m:r>
                                      <a:rPr lang="en-US" i="1">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mr>
                              </m:m>
                            </m:e>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e>
                                    </m:acc>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𝐷</m:t>
                                            </m:r>
                                          </m:sub>
                                        </m:sSub>
                                        <m:r>
                                          <a:rPr lang="en-US" i="1">
                                            <a:latin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e>
                                    </m:acc>
                                    <m:r>
                                      <a:rPr lang="en-US" altLang="zh-CN" i="1">
                                        <a:latin typeface="Cambria Math" panose="02040503050406030204" charset="0"/>
                                        <a:cs typeface="Cambria Math" panose="02040503050406030204" charset="0"/>
                                      </a:rPr>
                                      <m:t> </m:t>
                                    </m:r>
                                  </m:e>
                                </m:mr>
                              </m:m>
                            </m:e>
                          </m:eqArr>
                        </m:e>
                      </m:d>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806690" y="1139190"/>
                <a:ext cx="3131820" cy="144907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941070" y="1495425"/>
                <a:ext cx="6096000" cy="70739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e>
                      </m:acc>
                    </m:oMath>
                  </m:oMathPara>
                </a14:m>
                <a:endParaRPr lang="en-US" altLang="zh-CN"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941070" y="1495425"/>
                <a:ext cx="6096000" cy="707390"/>
              </a:xfrm>
              <a:prstGeom prst="rect">
                <a:avLst/>
              </a:prstGeom>
              <a:blipFill rotWithShape="1">
                <a:blip r:embed="rId2"/>
                <a:stretch>
                  <a:fillRect/>
                </a:stretch>
              </a:blipFill>
            </p:spPr>
            <p:txBody>
              <a:bodyPr/>
              <a:lstStyle/>
              <a:p>
                <a:r>
                  <a:rPr lang="zh-CN" altLang="en-US">
                    <a:noFill/>
                  </a:rPr>
                  <a:t> </a:t>
                </a:r>
              </a:p>
            </p:txBody>
          </p:sp>
        </mc:Fallback>
      </mc:AlternateContent>
      <p:sp>
        <p:nvSpPr>
          <p:cNvPr id="12" name="下箭头 11"/>
          <p:cNvSpPr/>
          <p:nvPr/>
        </p:nvSpPr>
        <p:spPr>
          <a:xfrm>
            <a:off x="3780155" y="2367280"/>
            <a:ext cx="621030" cy="5308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2368486" y="296799"/>
                <a:ext cx="3241675" cy="7048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acc>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𝐶</m:t>
                                      </m:r>
                                    </m:sub>
                                  </m:sSub>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2368486" y="296799"/>
                <a:ext cx="3241675" cy="704850"/>
              </a:xfrm>
              <a:prstGeom prst="rect">
                <a:avLst/>
              </a:prstGeom>
              <a:blipFill rotWithShape="1">
                <a:blip r:embed="rId3"/>
                <a:stretch>
                  <a:fillRect l="-18" t="-36" r="18"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923986" y="2967609"/>
                <a:ext cx="6424295" cy="128143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acc>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e>
                              </m:acc>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923986" y="2967609"/>
                <a:ext cx="6424295" cy="1281430"/>
              </a:xfrm>
              <a:prstGeom prst="rect">
                <a:avLst/>
              </a:prstGeom>
              <a:blipFill rotWithShape="1">
                <a:blip r:embed="rId4"/>
                <a:stretch>
                  <a:fillRect l="-9" t="-20" r="9" b="20"/>
                </a:stretch>
              </a:blipFill>
            </p:spPr>
            <p:txBody>
              <a:bodyPr/>
              <a:lstStyle/>
              <a:p>
                <a:r>
                  <a:rPr lang="zh-CN" altLang="en-US">
                    <a:noFill/>
                  </a:rPr>
                  <a:t> </a:t>
                </a:r>
              </a:p>
            </p:txBody>
          </p:sp>
        </mc:Fallback>
      </mc:AlternateContent>
      <p:sp>
        <p:nvSpPr>
          <p:cNvPr id="16" name="下箭头 15"/>
          <p:cNvSpPr/>
          <p:nvPr/>
        </p:nvSpPr>
        <p:spPr>
          <a:xfrm>
            <a:off x="3780155" y="4157980"/>
            <a:ext cx="621030" cy="6705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7" name="文本框 16"/>
              <p:cNvSpPr txBox="1"/>
              <p:nvPr/>
            </p:nvSpPr>
            <p:spPr>
              <a:xfrm>
                <a:off x="1691005" y="5127625"/>
                <a:ext cx="6890385" cy="12814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b="1" i="1">
                                  <a:solidFill>
                                    <a:srgbClr val="FF0000"/>
                                  </a:solidFill>
                                  <a:latin typeface="Cambria Math" panose="02040503050406030204" charset="0"/>
                                  <a:cs typeface="Cambria Math" panose="02040503050406030204" charset="0"/>
                                </a:rPr>
                              </m:ctrlPr>
                            </m:mP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𝒙</m:t>
                                        </m:r>
                                      </m:e>
                                    </m:acc>
                                  </m:e>
                                  <m:sub>
                                    <m:r>
                                      <a:rPr lang="en-US" altLang="zh-CN" b="1" i="1">
                                        <a:solidFill>
                                          <a:srgbClr val="FF0000"/>
                                        </a:solidFill>
                                        <a:latin typeface="Cambria Math" panose="02040503050406030204" charset="0"/>
                                        <a:cs typeface="Cambria Math" panose="02040503050406030204" charset="0"/>
                                      </a:rPr>
                                      <m:t>𝑪</m:t>
                                    </m:r>
                                  </m:sub>
                                </m:sSub>
                              </m:e>
                            </m:m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𝒚</m:t>
                                        </m:r>
                                      </m:e>
                                    </m:acc>
                                  </m:e>
                                  <m:sub>
                                    <m:r>
                                      <a:rPr lang="en-US" altLang="zh-CN" b="1" i="1">
                                        <a:solidFill>
                                          <a:srgbClr val="FF0000"/>
                                        </a:solidFill>
                                        <a:latin typeface="Cambria Math" panose="02040503050406030204" charset="0"/>
                                        <a:cs typeface="Cambria Math" panose="02040503050406030204" charset="0"/>
                                      </a:rPr>
                                      <m:t>𝑪</m:t>
                                    </m:r>
                                  </m:sub>
                                </m:sSub>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mr>
                            <m:mr>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b="1" i="1">
                                  <a:solidFill>
                                    <a:srgbClr val="FF0000"/>
                                  </a:solidFill>
                                  <a:latin typeface="Cambria Math" panose="02040503050406030204" charset="0"/>
                                  <a:cs typeface="Cambria Math" panose="02040503050406030204" charset="0"/>
                                </a:rPr>
                              </m:ctrlPr>
                            </m:mP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𝟏</m:t>
                                    </m:r>
                                  </m:sub>
                                </m:sSub>
                              </m:e>
                            </m:m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𝟒</m:t>
                                    </m:r>
                                  </m:sub>
                                </m:sSub>
                              </m:e>
                            </m:mr>
                          </m:m>
                        </m:e>
                      </m:d>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1691005" y="5127625"/>
                <a:ext cx="6890385" cy="128143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0" y="454660"/>
                <a:ext cx="9437370" cy="481965"/>
              </a:xfrm>
              <a:prstGeom prst="rect">
                <a:avLst/>
              </a:prstGeom>
              <a:noFill/>
            </p:spPr>
            <p:txBody>
              <a:bodyPr wrap="square" rtlCol="0">
                <a:spAutoFit/>
              </a:bodyPr>
              <a:p>
                <a14:m>
                  <m:oMath xmlns:m="http://schemas.openxmlformats.org/officeDocument/2006/math">
                    <m:r>
                      <a:rPr lang="zh-CN" altLang="en-US" b="1" i="1">
                        <a:latin typeface="Cambria Math" panose="02040503050406030204" charset="0"/>
                        <a:cs typeface="Cambria Math" panose="02040503050406030204" charset="0"/>
                      </a:rPr>
                      <m:t>根据上式</m:t>
                    </m:r>
                    <m:r>
                      <a:rPr lang="en-US" altLang="zh-CN" b="1" i="1">
                        <a:latin typeface="Cambria Math" panose="02040503050406030204" charset="0"/>
                        <a:cs typeface="Cambria Math" panose="02040503050406030204" charset="0"/>
                      </a:rPr>
                      <m:t>，</m:t>
                    </m:r>
                    <m:r>
                      <a:rPr lang="zh-CN" altLang="en-US" b="1" i="1">
                        <a:latin typeface="Cambria Math" panose="02040503050406030204" charset="0"/>
                        <a:ea typeface="MS Mincho" charset="0"/>
                        <a:cs typeface="Cambria Math" panose="02040503050406030204" charset="0"/>
                      </a:rPr>
                      <m:t>可得关节力矩</m:t>
                    </m:r>
                    <m:sSup>
                      <m:sSupPr>
                        <m:ctrlPr>
                          <a:rPr lang="en-US" altLang="zh-CN" b="1"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𝑻</m:t>
                            </m:r>
                          </m:e>
                          <m:sub>
                            <m:r>
                              <a:rPr lang="en-US" altLang="zh-CN" b="1" i="1">
                                <a:latin typeface="Cambria Math" panose="02040503050406030204" charset="0"/>
                                <a:cs typeface="Cambria Math" panose="02040503050406030204" charset="0"/>
                              </a:rPr>
                              <m:t>𝟏</m:t>
                            </m:r>
                          </m:sub>
                        </m:sSub>
                        <m:r>
                          <a:rPr lang="en-US" altLang="zh-CN" b="1" i="1">
                            <a:latin typeface="Cambria Math" panose="02040503050406030204" charset="0"/>
                            <a:cs typeface="Cambria Math" panose="02040503050406030204" charset="0"/>
                          </a:rPr>
                          <m:t> </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𝑻</m:t>
                            </m:r>
                          </m:e>
                          <m:sub>
                            <m:r>
                              <a:rPr lang="en-US" altLang="zh-CN" b="1" i="1">
                                <a:latin typeface="Cambria Math" panose="02040503050406030204" charset="0"/>
                                <a:cs typeface="Cambria Math" panose="02040503050406030204" charset="0"/>
                              </a:rPr>
                              <m:t>𝟐</m:t>
                            </m:r>
                          </m:sub>
                        </m:sSub>
                        <m:r>
                          <a:rPr lang="en-US" altLang="zh-CN" b="1"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r>
                      <a:rPr lang="en-US" altLang="zh-CN" b="1" i="1">
                        <a:latin typeface="Cambria Math" panose="02040503050406030204" charset="0"/>
                        <a:cs typeface="Cambria Math" panose="02040503050406030204" charset="0"/>
                      </a:rPr>
                      <m:t>,</m:t>
                    </m:r>
                    <m:r>
                      <a:rPr lang="zh-CN" altLang="en-US" b="1" i="1">
                        <a:latin typeface="Cambria Math" panose="02040503050406030204" charset="0"/>
                        <a:ea typeface="MS Mincho" charset="0"/>
                        <a:cs typeface="Cambria Math" panose="02040503050406030204" charset="0"/>
                      </a:rPr>
                      <m:t>虚拟力</m:t>
                    </m:r>
                    <m:sSup>
                      <m:sSupPr>
                        <m:ctrlPr>
                          <a:rPr lang="en-US" altLang="zh-CN" b="1"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𝑭</m:t>
                            </m:r>
                          </m:e>
                          <m:sub>
                            <m:r>
                              <a:rPr lang="en-US" altLang="zh-CN" b="1" i="1">
                                <a:latin typeface="Cambria Math" panose="02040503050406030204" charset="0"/>
                                <a:cs typeface="Cambria Math" panose="02040503050406030204" charset="0"/>
                              </a:rPr>
                              <m:t>𝒙</m:t>
                            </m:r>
                          </m:sub>
                        </m:sSub>
                        <m:r>
                          <a:rPr lang="en-US" altLang="zh-CN" b="1" i="1">
                            <a:latin typeface="Cambria Math" panose="02040503050406030204" charset="0"/>
                            <a:cs typeface="Cambria Math" panose="02040503050406030204" charset="0"/>
                          </a:rPr>
                          <m:t> </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𝑭</m:t>
                            </m:r>
                          </m:e>
                          <m:sub>
                            <m:r>
                              <a:rPr lang="en-US" altLang="zh-CN" b="1" i="1">
                                <a:latin typeface="Cambria Math" panose="02040503050406030204" charset="0"/>
                                <a:cs typeface="Cambria Math" panose="02040503050406030204" charset="0"/>
                              </a:rPr>
                              <m:t>𝒚</m:t>
                            </m:r>
                          </m:sub>
                        </m:sSub>
                        <m:r>
                          <a:rPr lang="en-US" altLang="zh-CN" b="1"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r>
                      <a:rPr lang="en-US" altLang="zh-CN" b="1" i="1">
                        <a:latin typeface="Cambria Math" panose="02040503050406030204" charset="0"/>
                        <a:cs typeface="Cambria Math" panose="02040503050406030204" charset="0"/>
                      </a:rPr>
                      <m:t> ,</m:t>
                    </m:r>
                    <m:r>
                      <a:rPr lang="zh-CN" altLang="en-US" b="1" i="1">
                        <a:latin typeface="Cambria Math" panose="02040503050406030204" charset="0"/>
                        <a:ea typeface="MS Mincho" charset="0"/>
                        <a:cs typeface="Cambria Math" panose="02040503050406030204" charset="0"/>
                      </a:rPr>
                      <m:t>映射关系</m:t>
                    </m:r>
                  </m:oMath>
                </a14:m>
                <a:r>
                  <a:rPr lang="zh-CN" altLang="en-US">
                    <a:latin typeface="Cambria Math" panose="02040503050406030204" charset="0"/>
                    <a:cs typeface="Cambria Math" panose="02040503050406030204" charset="0"/>
                  </a:rPr>
                  <a:t>：</a:t>
                </a:r>
                <a:r>
                  <a:rPr lang="zh-CN" altLang="en-US">
                    <a:latin typeface="Cambria Math" panose="02040503050406030204" charset="0"/>
                    <a:cs typeface="Cambria Math" panose="02040503050406030204" charset="0"/>
                  </a:rPr>
                  <a:t>有</a:t>
                </a:r>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0" y="454660"/>
                <a:ext cx="9437370" cy="48196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048000" y="1117600"/>
                <a:ext cx="6096000" cy="35369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𝐽</m:t>
                          </m:r>
                        </m:e>
                        <m:sup>
                          <m:r>
                            <a:rPr lang="en-US" altLang="zh-CN" i="1">
                              <a:latin typeface="Cambria Math" panose="02040503050406030204" charset="0"/>
                              <a:cs typeface="Cambria Math" panose="02040503050406030204" charset="0"/>
                            </a:rPr>
                            <m:t>𝑇</m:t>
                          </m:r>
                        </m:sup>
                      </m:sSup>
                      <m:r>
                        <a:rPr lang="en-US" altLang="zh-CN" i="1">
                          <a:latin typeface="Cambria Math" panose="02040503050406030204" charset="0"/>
                          <a:cs typeface="Cambria Math" panose="02040503050406030204" charset="0"/>
                        </a:rPr>
                        <m:t>𝐹</m:t>
                      </m:r>
                    </m:oMath>
                  </m:oMathPara>
                </a14:m>
                <a:endParaRPr lang="en-US" altLang="zh-CN" b="1" i="1">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048000" y="1117600"/>
                <a:ext cx="6096000" cy="35369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0" y="1652270"/>
                <a:ext cx="7961630" cy="415925"/>
              </a:xfrm>
              <a:prstGeom prst="rect">
                <a:avLst/>
              </a:prstGeom>
              <a:noFill/>
            </p:spPr>
            <p:txBody>
              <a:bodyPr wrap="square" rtlCol="0">
                <a:spAutoFit/>
              </a:bodyPr>
              <a:p>
                <a:r>
                  <a:rPr lang="zh-CN" altLang="en-US"/>
                  <a:t>利用选择矩阵</a:t>
                </a:r>
                <a:r>
                  <a:rPr lang="en-US" altLang="zh-CN"/>
                  <a:t>R</a:t>
                </a:r>
                <a:r>
                  <a:rPr lang="zh-CN" altLang="en-US"/>
                  <a:t>将</a:t>
                </a:r>
                <a14:m>
                  <m:oMath xmlns:m="http://schemas.openxmlformats.org/officeDocument/2006/math">
                    <m:sSup>
                      <m:sSupPr>
                        <m:ctrlPr>
                          <a:rPr lang="en-US" altLang="zh-CN" b="1"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𝑭</m:t>
                            </m:r>
                          </m:e>
                          <m:sub>
                            <m:r>
                              <a:rPr lang="en-US" altLang="zh-CN" b="1" i="1">
                                <a:latin typeface="Cambria Math" panose="02040503050406030204" charset="0"/>
                                <a:cs typeface="Cambria Math" panose="02040503050406030204" charset="0"/>
                              </a:rPr>
                              <m:t>𝒙</m:t>
                            </m:r>
                          </m:sub>
                        </m:sSub>
                        <m:r>
                          <a:rPr lang="en-US" altLang="zh-CN" b="1" i="1">
                            <a:latin typeface="Cambria Math" panose="02040503050406030204" charset="0"/>
                            <a:cs typeface="Cambria Math" panose="02040503050406030204" charset="0"/>
                          </a:rPr>
                          <m:t> </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𝑭</m:t>
                            </m:r>
                          </m:e>
                          <m:sub>
                            <m:r>
                              <a:rPr lang="en-US" altLang="zh-CN" b="1" i="1">
                                <a:latin typeface="Cambria Math" panose="02040503050406030204" charset="0"/>
                                <a:cs typeface="Cambria Math" panose="02040503050406030204" charset="0"/>
                              </a:rPr>
                              <m:t>𝒚</m:t>
                            </m:r>
                          </m:sub>
                        </m:sSub>
                        <m:r>
                          <a:rPr lang="en-US" altLang="zh-CN" b="1"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oMath>
                </a14:m>
                <a:r>
                  <a:rPr lang="zh-CN" altLang="en-US">
                    <a:latin typeface="Cambria Math" panose="02040503050406030204" charset="0"/>
                    <a:cs typeface="Cambria Math" panose="02040503050406030204" charset="0"/>
                  </a:rPr>
                  <a:t>旋转到极坐标</a:t>
                </a:r>
                <a:r>
                  <a:rPr lang="zh-CN" altLang="en-US">
                    <a:latin typeface="Cambria Math" panose="02040503050406030204" charset="0"/>
                    <a:cs typeface="Cambria Math" panose="02040503050406030204" charset="0"/>
                  </a:rPr>
                  <a:t>方向</a:t>
                </a:r>
                <a:endParaRPr lang="zh-CN" altLang="en-US">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0" y="1652270"/>
                <a:ext cx="7961630" cy="4159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341370" y="2369185"/>
                <a:ext cx="6096000" cy="62738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𝑥</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𝑦</m:t>
                                    </m:r>
                                  </m:sub>
                                </m:sSub>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mr>
                            <m:mr>
                              <m:e>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e>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𝑐</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𝑡</m:t>
                                    </m:r>
                                  </m:sub>
                                </m:sSub>
                              </m:e>
                            </m:mr>
                          </m:m>
                        </m:e>
                      </m:d>
                    </m:oMath>
                  </m:oMathPara>
                </a14:m>
                <a:endParaRPr lang="en-US" altLang="zh-CN" i="1">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341370" y="2369185"/>
                <a:ext cx="6096000" cy="62738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0" y="3373755"/>
                <a:ext cx="11929745" cy="411480"/>
              </a:xfrm>
              <a:prstGeom prst="rect">
                <a:avLst/>
              </a:prstGeom>
              <a:noFill/>
            </p:spPr>
            <p:txBody>
              <a:bodyPr wrap="square" rtlCol="0">
                <a:spAutoFit/>
              </a:bodyPr>
              <a:p>
                <a:r>
                  <a:rPr lang="zh-CN" altLang="en-US"/>
                  <a:t>其中，</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𝑡</m:t>
                        </m:r>
                      </m:sub>
                    </m:sSub>
                  </m:oMath>
                </a14:m>
                <a:r>
                  <a:rPr lang="zh-CN" altLang="en-US">
                    <a:latin typeface="Cambria Math" panose="02040503050406030204" charset="0"/>
                    <a:cs typeface="Cambria Math" panose="020405030504060302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𝑐</m:t>
                        </m:r>
                      </m:sub>
                    </m:sSub>
                  </m:oMath>
                </a14:m>
                <a:r>
                  <a:rPr lang="zh-CN" altLang="en-US">
                    <a:latin typeface="Cambria Math" panose="02040503050406030204" charset="0"/>
                    <a:cs typeface="Cambria Math" panose="02040503050406030204" charset="0"/>
                  </a:rPr>
                  <a:t>分别是末端沿着</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a14:m>
                <a:r>
                  <a:rPr lang="zh-CN" altLang="en-US">
                    <a:latin typeface="Cambria Math" panose="02040503050406030204" charset="0"/>
                    <a:cs typeface="Cambria Math" panose="02040503050406030204" charset="0"/>
                  </a:rPr>
                  <a:t>和垂直于</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a14:m>
                <a:r>
                  <a:rPr lang="zh-CN" altLang="en-US">
                    <a:latin typeface="Cambria Math" panose="02040503050406030204" charset="0"/>
                    <a:cs typeface="Cambria Math" panose="02040503050406030204" charset="0"/>
                  </a:rPr>
                  <a:t>的虚拟力，再利用变换矩阵</a:t>
                </a:r>
                <a:r>
                  <a:rPr lang="en-US" altLang="zh-CN">
                    <a:latin typeface="Cambria Math" panose="02040503050406030204" charset="0"/>
                    <a:cs typeface="Cambria Math" panose="02040503050406030204" charset="0"/>
                  </a:rPr>
                  <a:t>M</a:t>
                </a:r>
                <a:r>
                  <a:rPr lang="zh-CN" altLang="en-US">
                    <a:latin typeface="Cambria Math" panose="02040503050406030204" charset="0"/>
                    <a:cs typeface="Cambria Math" panose="02040503050406030204" charset="0"/>
                  </a:rPr>
                  <a:t>可映射到最终的虚拟力</a:t>
                </a:r>
                <a14:m>
                  <m:oMath xmlns:m="http://schemas.openxmlformats.org/officeDocument/2006/math">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𝑇</m:t>
                        </m:r>
                      </m:sup>
                    </m:sSup>
                  </m:oMath>
                </a14:m>
                <a:endParaRPr lang="zh-CN" altLang="en-US">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0" y="3373755"/>
                <a:ext cx="11929745" cy="41148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916555" y="4015740"/>
                <a:ext cx="6096000" cy="88328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𝑐</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𝐹</m:t>
                                    </m:r>
                                  </m:e>
                                  <m:sub>
                                    <m:r>
                                      <a:rPr lang="en-US" altLang="zh-CN" i="1">
                                        <a:latin typeface="Cambria Math" panose="02040503050406030204" charset="0"/>
                                        <a:cs typeface="Cambria Math" panose="02040503050406030204" charset="0"/>
                                      </a:rPr>
                                      <m:t>𝑡</m:t>
                                    </m:r>
                                  </m:sub>
                                </m:sSub>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den>
                                </m:f>
                              </m:e>
                            </m:m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𝐹</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
                        </m:e>
                      </m:d>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916555" y="4015740"/>
                <a:ext cx="6096000" cy="883285"/>
              </a:xfrm>
              <a:prstGeom prst="rect">
                <a:avLst/>
              </a:prstGeom>
              <a:blipFill rotWithShape="1">
                <a:blip r:embed="rId6"/>
                <a:stretch>
                  <a:fillRect/>
                </a:stretch>
              </a:blipFill>
            </p:spPr>
            <p:txBody>
              <a:bodyPr/>
              <a:lstStyle/>
              <a:p>
                <a:r>
                  <a:rPr lang="zh-CN" altLang="en-US">
                    <a:noFill/>
                  </a:rPr>
                  <a:t> </a:t>
                </a:r>
              </a:p>
            </p:txBody>
          </p:sp>
        </mc:Fallback>
      </mc:AlternateContent>
      <p:sp>
        <p:nvSpPr>
          <p:cNvPr id="11" name="文本框 10"/>
          <p:cNvSpPr txBox="1"/>
          <p:nvPr/>
        </p:nvSpPr>
        <p:spPr>
          <a:xfrm>
            <a:off x="0" y="4899025"/>
            <a:ext cx="4064000" cy="368300"/>
          </a:xfrm>
          <a:prstGeom prst="rect">
            <a:avLst/>
          </a:prstGeom>
          <a:noFill/>
        </p:spPr>
        <p:txBody>
          <a:bodyPr wrap="square" rtlCol="0">
            <a:spAutoFit/>
          </a:bodyPr>
          <a:p>
            <a:r>
              <a:rPr lang="zh-CN" altLang="en-US"/>
              <a:t>上述式子</a:t>
            </a:r>
            <a:r>
              <a:rPr lang="zh-CN" altLang="en-US"/>
              <a:t>代入：</a:t>
            </a:r>
            <a:endParaRPr lang="zh-CN" altLang="en-US"/>
          </a:p>
        </p:txBody>
      </p:sp>
      <mc:AlternateContent xmlns:mc="http://schemas.openxmlformats.org/markup-compatibility/2006">
        <mc:Choice xmlns:a14="http://schemas.microsoft.com/office/drawing/2010/main" Requires="a14">
          <p:sp>
            <p:nvSpPr>
              <p:cNvPr id="12" name="文本框 11"/>
              <p:cNvSpPr txBox="1"/>
              <p:nvPr/>
            </p:nvSpPr>
            <p:spPr>
              <a:xfrm>
                <a:off x="1670685" y="4913630"/>
                <a:ext cx="1079500" cy="35369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b="1" i="1">
                          <a:latin typeface="Cambria Math" panose="02040503050406030204" charset="0"/>
                          <a:cs typeface="Cambria Math" panose="02040503050406030204" charset="0"/>
                        </a:rPr>
                        <m:t>𝑻</m:t>
                      </m:r>
                      <m:r>
                        <a:rPr lang="en-US" altLang="zh-CN" b="1"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𝐽</m:t>
                          </m:r>
                        </m:e>
                        <m:sup>
                          <m:r>
                            <a:rPr lang="en-US" altLang="zh-CN" i="1">
                              <a:latin typeface="Cambria Math" panose="02040503050406030204" charset="0"/>
                              <a:cs typeface="Cambria Math" panose="02040503050406030204" charset="0"/>
                            </a:rPr>
                            <m:t>𝑇</m:t>
                          </m:r>
                        </m:sup>
                      </m:sSup>
                      <m:r>
                        <a:rPr lang="en-US" altLang="zh-CN" i="1">
                          <a:latin typeface="Cambria Math" panose="02040503050406030204" charset="0"/>
                          <a:cs typeface="Cambria Math" panose="02040503050406030204" charset="0"/>
                        </a:rPr>
                        <m:t>𝐹</m:t>
                      </m:r>
                    </m:oMath>
                  </m:oMathPara>
                </a14:m>
                <a:endParaRPr lang="en-US" altLang="zh-CN" b="1" i="1">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1670685" y="4913630"/>
                <a:ext cx="1079500" cy="35369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11810" y="5687695"/>
                <a:ext cx="3846195" cy="62293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1</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2</m:t>
                                    </m:r>
                                  </m:sub>
                                </m:sSub>
                              </m:e>
                            </m:mr>
                          </m:m>
                        </m:e>
                      </m:d>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b="1" i="1">
                              <a:latin typeface="Cambria Math" panose="02040503050406030204" charset="0"/>
                              <a:cs typeface="Cambria Math" panose="02040503050406030204" charset="0"/>
                            </a:rPr>
                            <m:t>𝑱</m:t>
                          </m:r>
                        </m:e>
                        <m:sup>
                          <m:r>
                            <a:rPr lang="en-US" altLang="zh-CN" i="1">
                              <a:latin typeface="Cambria Math" panose="02040503050406030204" charset="0"/>
                              <a:cs typeface="Cambria Math" panose="02040503050406030204" charset="0"/>
                            </a:rPr>
                            <m:t>𝑇</m:t>
                          </m:r>
                        </m:sup>
                      </m:sSup>
                      <m:r>
                        <a:rPr lang="en-US" altLang="zh-CN" b="1" i="1">
                          <a:latin typeface="Cambria Math" panose="02040503050406030204" charset="0"/>
                          <a:cs typeface="Cambria Math" panose="02040503050406030204" charset="0"/>
                        </a:rPr>
                        <m:t>𝑹𝑴</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𝐹</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
                        </m:e>
                      </m:d>
                    </m:oMath>
                  </m:oMathPara>
                </a14:m>
                <a:endParaRPr lang="en-US" altLang="zh-CN" i="1">
                  <a:latin typeface="Cambria Math" panose="02040503050406030204" charset="0"/>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511810" y="5687695"/>
                <a:ext cx="3846195" cy="622935"/>
              </a:xfrm>
              <a:prstGeom prst="rect">
                <a:avLst/>
              </a:prstGeom>
              <a:blipFill rotWithShape="1">
                <a:blip r:embed="rId8"/>
                <a:stretch>
                  <a:fillRect/>
                </a:stretch>
              </a:blipFill>
            </p:spPr>
            <p:txBody>
              <a:bodyPr/>
              <a:lstStyle/>
              <a:p>
                <a:r>
                  <a:rPr lang="zh-CN" altLang="en-US">
                    <a:noFill/>
                  </a:rPr>
                  <a:t> </a:t>
                </a:r>
              </a:p>
            </p:txBody>
          </p:sp>
        </mc:Fallback>
      </mc:AlternateContent>
      <p:sp>
        <p:nvSpPr>
          <p:cNvPr id="14" name="右箭头 13"/>
          <p:cNvSpPr/>
          <p:nvPr/>
        </p:nvSpPr>
        <p:spPr>
          <a:xfrm>
            <a:off x="3860800" y="5812790"/>
            <a:ext cx="900430" cy="3727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4761230" y="5358130"/>
                <a:ext cx="7539990" cy="12814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1</m:t>
                                    </m:r>
                                  </m:sub>
                                </m:sSub>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2</m:t>
                                    </m:r>
                                  </m:sub>
                                </m:sSub>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e>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cos</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e>
                            </m:mr>
                            <m:m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e>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den>
                                </m:f>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𝐹</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
                        </m:e>
                      </m:d>
                    </m:oMath>
                  </m:oMathPara>
                </a14:m>
                <a:endParaRPr lang="en-US" altLang="zh-CN" i="1">
                  <a:latin typeface="Cambria Math" panose="02040503050406030204" charset="0"/>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761230" y="5358130"/>
                <a:ext cx="7539990" cy="1281430"/>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84860" y="1822450"/>
            <a:ext cx="10515600" cy="3639820"/>
          </a:xfrm>
          <a:prstGeom prst="rect">
            <a:avLst/>
          </a:prstGeom>
        </p:spPr>
      </p:pic>
      <p:sp>
        <p:nvSpPr>
          <p:cNvPr id="5" name="文本框 4"/>
          <p:cNvSpPr txBox="1"/>
          <p:nvPr/>
        </p:nvSpPr>
        <p:spPr>
          <a:xfrm>
            <a:off x="436880" y="668020"/>
            <a:ext cx="4064000" cy="460375"/>
          </a:xfrm>
          <a:prstGeom prst="rect">
            <a:avLst/>
          </a:prstGeom>
          <a:noFill/>
        </p:spPr>
        <p:txBody>
          <a:bodyPr wrap="square" rtlCol="0">
            <a:spAutoFit/>
          </a:bodyPr>
          <a:p>
            <a:r>
              <a:rPr lang="zh-CN" altLang="en-US" sz="2400" b="1"/>
              <a:t>等待复现</a:t>
            </a:r>
            <a:endParaRPr lang="zh-CN" altLang="en-US" sz="24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09955" y="748030"/>
            <a:ext cx="4432300" cy="251523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2477135" y="5091430"/>
            <a:ext cx="1440000" cy="144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rot="1500000">
            <a:off x="1574165" y="2259965"/>
            <a:ext cx="160020" cy="24257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rot="18240000">
            <a:off x="2049780" y="3935095"/>
            <a:ext cx="167640" cy="25082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rot="20100000" flipH="1">
            <a:off x="4611370" y="2259965"/>
            <a:ext cx="160020" cy="24257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连接符 9"/>
          <p:cNvCxnSpPr>
            <a:stCxn id="6" idx="0"/>
            <a:endCxn id="8" idx="0"/>
          </p:cNvCxnSpPr>
          <p:nvPr/>
        </p:nvCxnSpPr>
        <p:spPr>
          <a:xfrm>
            <a:off x="2166620" y="2373630"/>
            <a:ext cx="2012315" cy="0"/>
          </a:xfrm>
          <a:prstGeom prst="line">
            <a:avLst/>
          </a:prstGeom>
          <a:ln w="38100">
            <a:solidFill>
              <a:srgbClr val="FF0000"/>
            </a:solidFill>
            <a:prstDash val="dash"/>
          </a:ln>
        </p:spPr>
        <p:style>
          <a:lnRef idx="2">
            <a:schemeClr val="accent1"/>
          </a:lnRef>
          <a:fillRef idx="0">
            <a:srgbClr val="FFFFFF"/>
          </a:fillRef>
          <a:effectRef idx="0">
            <a:srgbClr val="FFFFFF"/>
          </a:effectRef>
          <a:fontRef idx="minor">
            <a:schemeClr val="tx1"/>
          </a:fontRef>
        </p:style>
      </p:cxnSp>
      <p:sp>
        <p:nvSpPr>
          <p:cNvPr id="12" name="矩形 11"/>
          <p:cNvSpPr/>
          <p:nvPr/>
        </p:nvSpPr>
        <p:spPr>
          <a:xfrm rot="3360000" flipH="1">
            <a:off x="4105910" y="3935095"/>
            <a:ext cx="167640" cy="25082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连接符 12"/>
          <p:cNvCxnSpPr>
            <a:endCxn id="12" idx="2"/>
          </p:cNvCxnSpPr>
          <p:nvPr/>
        </p:nvCxnSpPr>
        <p:spPr>
          <a:xfrm>
            <a:off x="3112135" y="2380615"/>
            <a:ext cx="38100" cy="3509645"/>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
          <a:stretch>
            <a:fillRect/>
          </a:stretch>
        </p:blipFill>
        <p:spPr>
          <a:xfrm>
            <a:off x="8375650" y="868680"/>
            <a:ext cx="3609975" cy="5334000"/>
          </a:xfrm>
          <a:prstGeom prst="rect">
            <a:avLst/>
          </a:prstGeom>
        </p:spPr>
      </p:pic>
      <p:sp>
        <p:nvSpPr>
          <p:cNvPr id="15" name="右箭头 14"/>
          <p:cNvSpPr/>
          <p:nvPr/>
        </p:nvSpPr>
        <p:spPr>
          <a:xfrm>
            <a:off x="6380480" y="3429000"/>
            <a:ext cx="1569720" cy="6686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765925" y="748030"/>
            <a:ext cx="4432300" cy="251523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8333105" y="5091430"/>
            <a:ext cx="1440000" cy="144000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rot="1500000">
            <a:off x="7430135" y="2259965"/>
            <a:ext cx="160020" cy="24257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rot="18240000">
            <a:off x="7905750" y="3935095"/>
            <a:ext cx="167640" cy="250825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rot="20100000" flipH="1">
            <a:off x="10467340" y="2259965"/>
            <a:ext cx="160020" cy="24257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连接符 9"/>
          <p:cNvCxnSpPr>
            <a:stCxn id="6" idx="0"/>
            <a:endCxn id="8" idx="0"/>
          </p:cNvCxnSpPr>
          <p:nvPr/>
        </p:nvCxnSpPr>
        <p:spPr>
          <a:xfrm>
            <a:off x="8022590" y="2373630"/>
            <a:ext cx="2012315" cy="0"/>
          </a:xfrm>
          <a:prstGeom prst="line">
            <a:avLst/>
          </a:prstGeom>
          <a:solidFill>
            <a:schemeClr val="tx1"/>
          </a:solidFill>
          <a:ln w="3810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12" name="矩形 11"/>
          <p:cNvSpPr/>
          <p:nvPr/>
        </p:nvSpPr>
        <p:spPr>
          <a:xfrm rot="3360000" flipH="1">
            <a:off x="9961880" y="3935095"/>
            <a:ext cx="167640" cy="250825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连接符 12"/>
          <p:cNvCxnSpPr>
            <a:endCxn id="12" idx="2"/>
          </p:cNvCxnSpPr>
          <p:nvPr/>
        </p:nvCxnSpPr>
        <p:spPr>
          <a:xfrm>
            <a:off x="8968105" y="2380615"/>
            <a:ext cx="38100" cy="3509645"/>
          </a:xfrm>
          <a:prstGeom prst="line">
            <a:avLst/>
          </a:prstGeom>
          <a:solidFill>
            <a:schemeClr val="tx1"/>
          </a:solidFill>
          <a:ln>
            <a:solidFill>
              <a:schemeClr val="tx1"/>
            </a:solidFill>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8959151" y="1830324"/>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8959151" y="1830324"/>
                <a:ext cx="655320" cy="351790"/>
              </a:xfrm>
              <a:prstGeom prst="rect">
                <a:avLst/>
              </a:prstGeom>
              <a:blipFill rotWithShape="1">
                <a:blip r:embed="rId1"/>
                <a:stretch>
                  <a:fillRect l="-87" t="-72" r="87" b="72"/>
                </a:stretch>
              </a:blipFill>
            </p:spPr>
            <p:txBody>
              <a:bodyPr/>
              <a:lstStyle/>
              <a:p>
                <a:r>
                  <a:rPr lang="zh-CN" altLang="en-US">
                    <a:noFill/>
                  </a:rPr>
                  <a:t> </a:t>
                </a:r>
              </a:p>
            </p:txBody>
          </p:sp>
        </mc:Fallback>
      </mc:AlternateContent>
      <p:sp>
        <p:nvSpPr>
          <p:cNvPr id="2" name="环形箭头 1"/>
          <p:cNvSpPr/>
          <p:nvPr/>
        </p:nvSpPr>
        <p:spPr>
          <a:xfrm rot="10980000" flipV="1">
            <a:off x="8679815" y="2165985"/>
            <a:ext cx="528320" cy="58293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9" name="直接箭头连接符 8"/>
          <p:cNvCxnSpPr/>
          <p:nvPr/>
        </p:nvCxnSpPr>
        <p:spPr>
          <a:xfrm>
            <a:off x="9006205" y="5786120"/>
            <a:ext cx="10795" cy="9175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9104630" y="6489700"/>
                <a:ext cx="50990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9104630" y="6489700"/>
                <a:ext cx="509905" cy="368300"/>
              </a:xfrm>
              <a:prstGeom prst="rect">
                <a:avLst/>
              </a:prstGeom>
              <a:blipFill rotWithShape="1">
                <a:blip r:embed="rId2"/>
                <a:stretch>
                  <a:fillRect/>
                </a:stretch>
              </a:blipFill>
            </p:spPr>
            <p:txBody>
              <a:bodyPr/>
              <a:lstStyle/>
              <a:p>
                <a:r>
                  <a:rPr lang="zh-CN" altLang="en-US">
                    <a:noFill/>
                  </a:rPr>
                  <a:t> </a:t>
                </a:r>
              </a:p>
            </p:txBody>
          </p:sp>
        </mc:Fallback>
      </mc:AlternateContent>
      <p:pic>
        <p:nvPicPr>
          <p:cNvPr id="46" name="图片 45"/>
          <p:cNvPicPr>
            <a:picLocks noChangeAspect="1"/>
          </p:cNvPicPr>
          <p:nvPr/>
        </p:nvPicPr>
        <p:blipFill>
          <a:blip r:embed="rId3"/>
          <a:stretch>
            <a:fillRect/>
          </a:stretch>
        </p:blipFill>
        <p:spPr>
          <a:xfrm rot="10800000">
            <a:off x="1002665" y="2339975"/>
            <a:ext cx="4055241" cy="360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 name="组合 34"/>
          <p:cNvGrpSpPr/>
          <p:nvPr/>
        </p:nvGrpSpPr>
        <p:grpSpPr>
          <a:xfrm rot="9840000">
            <a:off x="1001270" y="1570005"/>
            <a:ext cx="4779010" cy="3705369"/>
            <a:chOff x="4821" y="1328"/>
            <a:chExt cx="10146" cy="8878"/>
          </a:xfrm>
        </p:grpSpPr>
        <p:cxnSp>
          <p:nvCxnSpPr>
            <p:cNvPr id="5" name="直接连接符 4"/>
            <p:cNvCxnSpPr/>
            <p:nvPr/>
          </p:nvCxnSpPr>
          <p:spPr>
            <a:xfrm>
              <a:off x="7760" y="8420"/>
              <a:ext cx="3679" cy="25"/>
            </a:xfrm>
            <a:prstGeom prst="line">
              <a:avLst/>
            </a:prstGeom>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H="1" flipV="1">
              <a:off x="5428" y="4433"/>
              <a:ext cx="2332" cy="4012"/>
            </a:xfrm>
            <a:prstGeom prst="line">
              <a:avLst/>
            </a:prstGeom>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5442" y="1572"/>
              <a:ext cx="4120" cy="2863"/>
            </a:xfrm>
            <a:prstGeom prst="line">
              <a:avLst/>
            </a:prstGeom>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flipV="1">
              <a:off x="9562" y="1572"/>
              <a:ext cx="3913" cy="3693"/>
            </a:xfrm>
            <a:prstGeom prst="line">
              <a:avLst/>
            </a:prstGeom>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V="1">
              <a:off x="11445" y="5265"/>
              <a:ext cx="1981" cy="3204"/>
            </a:xfrm>
            <a:prstGeom prst="line">
              <a:avLst/>
            </a:prstGeom>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a:off x="9537" y="1596"/>
              <a:ext cx="140" cy="8610"/>
            </a:xfrm>
            <a:prstGeom prst="line">
              <a:avLst/>
            </a:prstGeom>
            <a:ln>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7632" y="7694"/>
                  <a:ext cx="675"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7632" y="7694"/>
                  <a:ext cx="675" cy="882"/>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1672" y="7865"/>
                  <a:ext cx="675"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11672" y="7865"/>
                  <a:ext cx="675" cy="882"/>
                </a:xfrm>
                <a:prstGeom prst="rect">
                  <a:avLst/>
                </a:prstGeom>
                <a:blipFill rotWithShape="1">
                  <a:blip r:embed="rId2"/>
                </a:blipFill>
              </p:spPr>
              <p:txBody>
                <a:bodyPr/>
                <a:lstStyle/>
                <a:p>
                  <a:r>
                    <a:rPr lang="zh-CN" altLang="en-US">
                      <a:noFill/>
                    </a:rPr>
                    <a:t> </a:t>
                  </a:r>
                </a:p>
              </p:txBody>
            </p:sp>
          </mc:Fallback>
        </mc:AlternateContent>
        <p:cxnSp>
          <p:nvCxnSpPr>
            <p:cNvPr id="13" name="直接连接符 12"/>
            <p:cNvCxnSpPr/>
            <p:nvPr/>
          </p:nvCxnSpPr>
          <p:spPr>
            <a:xfrm flipV="1">
              <a:off x="11478" y="8469"/>
              <a:ext cx="1541" cy="1"/>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9752" y="7694"/>
                  <a:ext cx="675"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9752" y="7694"/>
                  <a:ext cx="675" cy="882"/>
                </a:xfrm>
                <a:prstGeom prst="rect">
                  <a:avLst/>
                </a:prstGeom>
                <a:blipFill rotWithShape="1">
                  <a:blip r:embed="rId3"/>
                </a:blipFill>
              </p:spPr>
              <p:txBody>
                <a:bodyPr/>
                <a:lstStyle/>
                <a:p>
                  <a:r>
                    <a:rPr lang="zh-CN" altLang="en-US">
                      <a:noFill/>
                    </a:rPr>
                    <a:t> </a:t>
                  </a:r>
                </a:p>
              </p:txBody>
            </p:sp>
          </mc:Fallback>
        </mc:AlternateContent>
        <p:cxnSp>
          <p:nvCxnSpPr>
            <p:cNvPr id="15" name="直接连接符 14"/>
            <p:cNvCxnSpPr/>
            <p:nvPr/>
          </p:nvCxnSpPr>
          <p:spPr>
            <a:xfrm flipV="1">
              <a:off x="13426" y="5264"/>
              <a:ext cx="1541" cy="1"/>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13426" y="4525"/>
                  <a:ext cx="675"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13426" y="4525"/>
                  <a:ext cx="675" cy="882"/>
                </a:xfrm>
                <a:prstGeom prst="rect">
                  <a:avLst/>
                </a:prstGeom>
                <a:blipFill rotWithShape="1">
                  <a:blip r:embed="rId4"/>
                </a:blipFill>
              </p:spPr>
              <p:txBody>
                <a:bodyPr/>
                <a:lstStyle/>
                <a:p>
                  <a:r>
                    <a:rPr lang="zh-CN" altLang="en-US">
                      <a:noFill/>
                    </a:rPr>
                    <a:t> </a:t>
                  </a:r>
                </a:p>
              </p:txBody>
            </p:sp>
          </mc:Fallback>
        </mc:AlternateContent>
        <p:cxnSp>
          <p:nvCxnSpPr>
            <p:cNvPr id="17" name="直接连接符 16"/>
            <p:cNvCxnSpPr/>
            <p:nvPr/>
          </p:nvCxnSpPr>
          <p:spPr>
            <a:xfrm flipV="1">
              <a:off x="5442" y="4435"/>
              <a:ext cx="1541" cy="1"/>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nvSpPr>
              <p:spPr>
                <a:xfrm>
                  <a:off x="6308" y="3853"/>
                  <a:ext cx="675"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6308" y="3853"/>
                  <a:ext cx="675" cy="882"/>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9262" y="8591"/>
                  <a:ext cx="630"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9262" y="8591"/>
                  <a:ext cx="630" cy="88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5897" y="6149"/>
                  <a:ext cx="630"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5897" y="6149"/>
                  <a:ext cx="630" cy="88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12796" y="6247"/>
                  <a:ext cx="630"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21" name="文本框 20"/>
                <p:cNvSpPr txBox="1">
                  <a:spLocks noRot="1" noChangeAspect="1" noMove="1" noResize="1" noEditPoints="1" noAdjustHandles="1" noChangeArrowheads="1" noChangeShapeType="1" noTextEdit="1"/>
                </p:cNvSpPr>
                <p:nvPr/>
              </p:nvSpPr>
              <p:spPr>
                <a:xfrm>
                  <a:off x="12796" y="6247"/>
                  <a:ext cx="630" cy="88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6870" y="2352"/>
                  <a:ext cx="630"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22" name="文本框 21"/>
                <p:cNvSpPr txBox="1">
                  <a:spLocks noRot="1" noChangeAspect="1" noMove="1" noResize="1" noEditPoints="1" noAdjustHandles="1" noChangeArrowheads="1" noChangeShapeType="1" noTextEdit="1"/>
                </p:cNvSpPr>
                <p:nvPr/>
              </p:nvSpPr>
              <p:spPr>
                <a:xfrm>
                  <a:off x="6870" y="2352"/>
                  <a:ext cx="630" cy="88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11496" y="2714"/>
                  <a:ext cx="630"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Sub>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11496" y="2714"/>
                  <a:ext cx="630" cy="88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8932" y="4974"/>
                  <a:ext cx="630"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8932" y="4974"/>
                  <a:ext cx="630" cy="882"/>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7192" y="8420"/>
                  <a:ext cx="621"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7192" y="8420"/>
                  <a:ext cx="621" cy="882"/>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1067" y="8445"/>
                  <a:ext cx="621"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𝐸</m:t>
                        </m:r>
                      </m:oMath>
                    </m:oMathPara>
                  </a14:m>
                  <a:endParaRPr lang="zh-CN" altLang="en-US"/>
                </a:p>
              </p:txBody>
            </p:sp>
          </mc:Choice>
          <mc:Fallback>
            <p:sp>
              <p:nvSpPr>
                <p:cNvPr id="26" name="文本框 25"/>
                <p:cNvSpPr txBox="1">
                  <a:spLocks noRot="1" noChangeAspect="1" noMove="1" noResize="1" noEditPoints="1" noAdjustHandles="1" noChangeArrowheads="1" noChangeShapeType="1" noTextEdit="1"/>
                </p:cNvSpPr>
                <p:nvPr/>
              </p:nvSpPr>
              <p:spPr>
                <a:xfrm>
                  <a:off x="11067" y="8445"/>
                  <a:ext cx="621" cy="882"/>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4821" y="4146"/>
                  <a:ext cx="621"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oMath>
                    </m:oMathPara>
                  </a14:m>
                  <a:endParaRPr lang="zh-CN" altLang="en-US"/>
                </a:p>
              </p:txBody>
            </p:sp>
          </mc:Choice>
          <mc:Fallback>
            <p:sp>
              <p:nvSpPr>
                <p:cNvPr id="27" name="文本框 26"/>
                <p:cNvSpPr txBox="1">
                  <a:spLocks noRot="1" noChangeAspect="1" noMove="1" noResize="1" noEditPoints="1" noAdjustHandles="1" noChangeArrowheads="1" noChangeShapeType="1" noTextEdit="1"/>
                </p:cNvSpPr>
                <p:nvPr/>
              </p:nvSpPr>
              <p:spPr>
                <a:xfrm>
                  <a:off x="4821" y="4146"/>
                  <a:ext cx="621" cy="88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12645" y="4926"/>
                  <a:ext cx="621"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𝐷</m:t>
                        </m:r>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12645" y="4926"/>
                  <a:ext cx="621" cy="882"/>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9491" y="1642"/>
                  <a:ext cx="621" cy="882"/>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𝐶</m:t>
                        </m:r>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9491" y="1642"/>
                  <a:ext cx="621" cy="882"/>
                </a:xfrm>
                <a:prstGeom prst="rect">
                  <a:avLst/>
                </a:prstGeom>
                <a:blipFill rotWithShape="1">
                  <a:blip r:embed="rId16"/>
                </a:blipFill>
              </p:spPr>
              <p:txBody>
                <a:bodyPr/>
                <a:lstStyle/>
                <a:p>
                  <a:r>
                    <a:rPr lang="zh-CN" altLang="en-US">
                      <a:noFill/>
                    </a:rPr>
                    <a:t> </a:t>
                  </a:r>
                </a:p>
              </p:txBody>
            </p:sp>
          </mc:Fallback>
        </mc:AlternateContent>
        <p:sp>
          <p:nvSpPr>
            <p:cNvPr id="30" name="弧形 29"/>
            <p:cNvSpPr/>
            <p:nvPr/>
          </p:nvSpPr>
          <p:spPr>
            <a:xfrm>
              <a:off x="9345" y="8114"/>
              <a:ext cx="568" cy="637"/>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1" name="弧形 30"/>
            <p:cNvSpPr/>
            <p:nvPr/>
          </p:nvSpPr>
          <p:spPr>
            <a:xfrm>
              <a:off x="11341" y="8151"/>
              <a:ext cx="568" cy="637"/>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弧形 31"/>
            <p:cNvSpPr/>
            <p:nvPr/>
          </p:nvSpPr>
          <p:spPr>
            <a:xfrm rot="21060000">
              <a:off x="7411" y="8114"/>
              <a:ext cx="568" cy="637"/>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3" name="弧形 32"/>
            <p:cNvSpPr/>
            <p:nvPr/>
          </p:nvSpPr>
          <p:spPr>
            <a:xfrm rot="21060000">
              <a:off x="13065" y="4967"/>
              <a:ext cx="568" cy="637"/>
            </a:xfrm>
            <a:prstGeom prst="arc">
              <a:avLst>
                <a:gd name="adj1" fmla="val 15367820"/>
                <a:gd name="adj2" fmla="val 0"/>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4" name="弧形 33"/>
            <p:cNvSpPr/>
            <p:nvPr/>
          </p:nvSpPr>
          <p:spPr>
            <a:xfrm rot="900000">
              <a:off x="5735" y="4027"/>
              <a:ext cx="568" cy="637"/>
            </a:xfrm>
            <a:prstGeom prst="arc">
              <a:avLst>
                <a:gd name="adj1" fmla="val 15367820"/>
                <a:gd name="adj2" fmla="val 0"/>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2" name="文本框 41"/>
            <p:cNvSpPr txBox="1"/>
            <p:nvPr/>
          </p:nvSpPr>
          <p:spPr>
            <a:xfrm>
              <a:off x="10792" y="1328"/>
              <a:ext cx="397" cy="882"/>
            </a:xfrm>
            <a:prstGeom prst="rect">
              <a:avLst/>
            </a:prstGeom>
            <a:noFill/>
          </p:spPr>
          <p:txBody>
            <a:bodyPr wrap="square" rtlCol="0">
              <a:spAutoFit/>
            </a:bodyPr>
            <a:p>
              <a:r>
                <a:rPr lang="en-US" altLang="zh-CN"/>
                <a:t>x</a:t>
              </a:r>
              <a:endParaRPr lang="en-US" altLang="zh-CN"/>
            </a:p>
          </p:txBody>
        </p:sp>
      </p:grpSp>
      <p:sp>
        <p:nvSpPr>
          <p:cNvPr id="44" name="矩形 43"/>
          <p:cNvSpPr/>
          <p:nvPr/>
        </p:nvSpPr>
        <p:spPr>
          <a:xfrm rot="20580000">
            <a:off x="2073275" y="575945"/>
            <a:ext cx="1734820" cy="1790700"/>
          </a:xfrm>
          <a:prstGeom prst="rect">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7" name="直接箭头连接符 46"/>
          <p:cNvCxnSpPr/>
          <p:nvPr/>
        </p:nvCxnSpPr>
        <p:spPr>
          <a:xfrm flipH="1" flipV="1">
            <a:off x="4022725" y="3733800"/>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nvCxnSpPr>
        <p:spPr>
          <a:xfrm flipV="1">
            <a:off x="2417445" y="5076190"/>
            <a:ext cx="2948305" cy="1841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52" name="文本框 51"/>
              <p:cNvSpPr txBox="1"/>
              <p:nvPr/>
            </p:nvSpPr>
            <p:spPr>
              <a:xfrm>
                <a:off x="3771265" y="428244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3771265" y="4282440"/>
                <a:ext cx="322580" cy="368300"/>
              </a:xfrm>
              <a:prstGeom prst="rect">
                <a:avLst/>
              </a:prstGeom>
              <a:blipFill rotWithShape="1">
                <a:blip r:embed="rId17"/>
                <a:stretch>
                  <a:fillRect/>
                </a:stretch>
              </a:blipFill>
            </p:spPr>
            <p:txBody>
              <a:bodyPr/>
              <a:lstStyle/>
              <a:p>
                <a:r>
                  <a:rPr lang="zh-CN" altLang="en-US">
                    <a:noFill/>
                  </a:rPr>
                  <a:t> </a:t>
                </a:r>
              </a:p>
            </p:txBody>
          </p:sp>
        </mc:Fallback>
      </mc:AlternateContent>
      <p:cxnSp>
        <p:nvCxnSpPr>
          <p:cNvPr id="53" name="直接箭头连接符 52"/>
          <p:cNvCxnSpPr/>
          <p:nvPr/>
        </p:nvCxnSpPr>
        <p:spPr>
          <a:xfrm flipH="1" flipV="1">
            <a:off x="3202305" y="965200"/>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flipV="1">
            <a:off x="1597025" y="2307590"/>
            <a:ext cx="2948305" cy="1841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55" name="文本框 54"/>
              <p:cNvSpPr txBox="1"/>
              <p:nvPr/>
            </p:nvSpPr>
            <p:spPr>
              <a:xfrm>
                <a:off x="2950845" y="151384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55" name="文本框 54"/>
              <p:cNvSpPr txBox="1">
                <a:spLocks noRot="1" noChangeAspect="1" noMove="1" noResize="1" noEditPoints="1" noAdjustHandles="1" noChangeArrowheads="1" noChangeShapeType="1" noTextEdit="1"/>
              </p:cNvSpPr>
              <p:nvPr/>
            </p:nvSpPr>
            <p:spPr>
              <a:xfrm>
                <a:off x="2950845" y="1513840"/>
                <a:ext cx="322580" cy="368300"/>
              </a:xfrm>
              <a:prstGeom prst="rect">
                <a:avLst/>
              </a:prstGeom>
              <a:blipFill rotWithShape="1">
                <a:blip r:embed="rId18"/>
                <a:stretch>
                  <a:fillRect/>
                </a:stretch>
              </a:blipFill>
            </p:spPr>
            <p:txBody>
              <a:bodyPr/>
              <a:lstStyle/>
              <a:p>
                <a:r>
                  <a:rPr lang="zh-CN" altLang="en-US">
                    <a:noFill/>
                  </a:rPr>
                  <a:t> </a:t>
                </a:r>
              </a:p>
            </p:txBody>
          </p:sp>
        </mc:Fallback>
      </mc:AlternateContent>
      <p:cxnSp>
        <p:nvCxnSpPr>
          <p:cNvPr id="56" name="直接连接符 55"/>
          <p:cNvCxnSpPr/>
          <p:nvPr/>
        </p:nvCxnSpPr>
        <p:spPr>
          <a:xfrm>
            <a:off x="2773045" y="594360"/>
            <a:ext cx="939800" cy="3968750"/>
          </a:xfrm>
          <a:prstGeom prst="line">
            <a:avLst/>
          </a:prstGeom>
        </p:spPr>
        <p:style>
          <a:lnRef idx="2">
            <a:schemeClr val="accent1"/>
          </a:lnRef>
          <a:fillRef idx="0">
            <a:srgbClr val="FFFFFF"/>
          </a:fillRef>
          <a:effectRef idx="0">
            <a:srgbClr val="FFFFFF"/>
          </a:effectRef>
          <a:fontRef idx="minor">
            <a:schemeClr val="tx1"/>
          </a:fontRef>
        </p:style>
      </p:cxnSp>
      <p:pic>
        <p:nvPicPr>
          <p:cNvPr id="57" name="图片 56"/>
          <p:cNvPicPr>
            <a:picLocks noChangeAspect="1"/>
          </p:cNvPicPr>
          <p:nvPr/>
        </p:nvPicPr>
        <p:blipFill>
          <a:blip r:embed="rId19"/>
          <a:stretch>
            <a:fillRect/>
          </a:stretch>
        </p:blipFill>
        <p:spPr>
          <a:xfrm>
            <a:off x="8385175" y="671195"/>
            <a:ext cx="3609975" cy="5334000"/>
          </a:xfrm>
          <a:prstGeom prst="rect">
            <a:avLst/>
          </a:prstGeom>
        </p:spPr>
      </p:pic>
      <p:cxnSp>
        <p:nvCxnSpPr>
          <p:cNvPr id="58" name="直接连接符 57"/>
          <p:cNvCxnSpPr/>
          <p:nvPr/>
        </p:nvCxnSpPr>
        <p:spPr>
          <a:xfrm flipH="1" flipV="1">
            <a:off x="6541770" y="551180"/>
            <a:ext cx="276225" cy="952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rot="16200000" flipH="1" flipV="1">
            <a:off x="6408420" y="678180"/>
            <a:ext cx="276225" cy="952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pic>
        <p:nvPicPr>
          <p:cNvPr id="63" name="图片 62"/>
          <p:cNvPicPr>
            <a:picLocks noChangeAspect="1"/>
          </p:cNvPicPr>
          <p:nvPr/>
        </p:nvPicPr>
        <p:blipFill>
          <a:blip r:embed="rId20"/>
          <a:stretch>
            <a:fillRect/>
          </a:stretch>
        </p:blipFill>
        <p:spPr>
          <a:xfrm rot="20400000">
            <a:off x="2887345" y="2111375"/>
            <a:ext cx="285750" cy="285750"/>
          </a:xfrm>
          <a:prstGeom prst="rect">
            <a:avLst/>
          </a:prstGeom>
        </p:spPr>
      </p:pic>
      <mc:AlternateContent xmlns:mc="http://schemas.openxmlformats.org/markup-compatibility/2006">
        <mc:Choice xmlns:a14="http://schemas.microsoft.com/office/drawing/2010/main" Requires="a14">
          <p:sp>
            <p:nvSpPr>
              <p:cNvPr id="65" name="文本框 64"/>
              <p:cNvSpPr txBox="1"/>
              <p:nvPr/>
            </p:nvSpPr>
            <p:spPr>
              <a:xfrm>
                <a:off x="1368425" y="5607050"/>
                <a:ext cx="4064000" cy="55753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𝜋</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65" name="文本框 64"/>
              <p:cNvSpPr txBox="1">
                <a:spLocks noRot="1" noChangeAspect="1" noMove="1" noResize="1" noEditPoints="1" noAdjustHandles="1" noChangeArrowheads="1" noChangeShapeType="1" noTextEdit="1"/>
              </p:cNvSpPr>
              <p:nvPr/>
            </p:nvSpPr>
            <p:spPr>
              <a:xfrm>
                <a:off x="1368425" y="5607050"/>
                <a:ext cx="4064000" cy="557530"/>
              </a:xfrm>
              <a:prstGeom prst="rect">
                <a:avLst/>
              </a:prstGeom>
              <a:blipFill rotWithShape="1">
                <a:blip r:embed="rId2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p:cNvSpPr txBox="1"/>
              <p:nvPr/>
            </p:nvSpPr>
            <p:spPr>
              <a:xfrm>
                <a:off x="1381125" y="6005195"/>
                <a:ext cx="4064000" cy="37655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oMath>
                  </m:oMathPara>
                </a14:m>
                <a:endParaRPr lang="zh-CN" altLang="en-US"/>
              </a:p>
            </p:txBody>
          </p:sp>
        </mc:Choice>
        <mc:Fallback>
          <p:sp>
            <p:nvSpPr>
              <p:cNvPr id="66" name="文本框 65"/>
              <p:cNvSpPr txBox="1">
                <a:spLocks noRot="1" noChangeAspect="1" noMove="1" noResize="1" noEditPoints="1" noAdjustHandles="1" noChangeArrowheads="1" noChangeShapeType="1" noTextEdit="1"/>
              </p:cNvSpPr>
              <p:nvPr/>
            </p:nvSpPr>
            <p:spPr>
              <a:xfrm>
                <a:off x="1381125" y="6005195"/>
                <a:ext cx="4064000" cy="376555"/>
              </a:xfrm>
              <a:prstGeom prst="rect">
                <a:avLst/>
              </a:prstGeom>
              <a:blipFill rotWithShape="1">
                <a:blip r:embed="rId2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4639310" y="5899150"/>
                <a:ext cx="1499235" cy="368300"/>
              </a:xfrm>
              <a:prstGeom prst="rect">
                <a:avLst/>
              </a:prstGeom>
              <a:noFill/>
            </p:spPr>
            <p:txBody>
              <a:bodyPr wrap="square" rtlCol="0" anchor="t">
                <a:spAutoFit/>
              </a:bodyPr>
              <a:p>
                <a14:m>
                  <m:oMath xmlns:m="http://schemas.openxmlformats.org/officeDocument/2006/math">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由</a:t>
                </a:r>
                <a:r>
                  <a:rPr lang="en-US" altLang="zh-CN">
                    <a:latin typeface="Cambria Math" panose="02040503050406030204" charset="0"/>
                    <a:cs typeface="Cambria Math" panose="02040503050406030204" charset="0"/>
                  </a:rPr>
                  <a:t>IMU</a:t>
                </a:r>
                <a:r>
                  <a:rPr lang="zh-CN" altLang="en-US">
                    <a:latin typeface="Cambria Math" panose="02040503050406030204" charset="0"/>
                    <a:cs typeface="Cambria Math" panose="02040503050406030204" charset="0"/>
                  </a:rPr>
                  <a:t>得到</a:t>
                </a:r>
                <a:endParaRPr lang="zh-CN" altLang="en-US">
                  <a:latin typeface="Cambria Math" panose="02040503050406030204" charset="0"/>
                  <a:cs typeface="Cambria Math" panose="02040503050406030204" charset="0"/>
                </a:endParaRPr>
              </a:p>
            </p:txBody>
          </p:sp>
        </mc:Choice>
        <mc:Fallback>
          <p:sp>
            <p:nvSpPr>
              <p:cNvPr id="67" name="文本框 66"/>
              <p:cNvSpPr txBox="1">
                <a:spLocks noRot="1" noChangeAspect="1" noMove="1" noResize="1" noEditPoints="1" noAdjustHandles="1" noChangeArrowheads="1" noChangeShapeType="1" noTextEdit="1"/>
              </p:cNvSpPr>
              <p:nvPr/>
            </p:nvSpPr>
            <p:spPr>
              <a:xfrm>
                <a:off x="4639310" y="5899150"/>
                <a:ext cx="1499235" cy="368300"/>
              </a:xfrm>
              <a:prstGeom prst="rect">
                <a:avLst/>
              </a:prstGeom>
              <a:blipFill rotWithShape="1">
                <a:blip r:embed="rId23"/>
                <a:stretch>
                  <a:fillRect/>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椭圆 1"/>
          <p:cNvSpPr/>
          <p:nvPr/>
        </p:nvSpPr>
        <p:spPr>
          <a:xfrm>
            <a:off x="9237980" y="3215005"/>
            <a:ext cx="1440000" cy="1440000"/>
          </a:xfrm>
          <a:prstGeom prst="ellipse">
            <a:avLst/>
          </a:prstGeom>
          <a:noFill/>
          <a:ln w="28575">
            <a:solidFill>
              <a:schemeClr val="tx1"/>
            </a:solidFill>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 name="直接箭头连接符 2"/>
          <p:cNvCxnSpPr/>
          <p:nvPr/>
        </p:nvCxnSpPr>
        <p:spPr>
          <a:xfrm>
            <a:off x="9960610" y="3909695"/>
            <a:ext cx="283210" cy="9048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0243820" y="4814570"/>
                <a:ext cx="50990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10243820" y="4814570"/>
                <a:ext cx="509905" cy="368300"/>
              </a:xfrm>
              <a:prstGeom prst="rect">
                <a:avLst/>
              </a:prstGeom>
              <a:blipFill rotWithShape="1">
                <a:blip r:embed="rId1"/>
                <a:stretch>
                  <a:fillRect/>
                </a:stretch>
              </a:blipFill>
            </p:spPr>
            <p:txBody>
              <a:bodyPr/>
              <a:lstStyle/>
              <a:p>
                <a:r>
                  <a:rPr lang="zh-CN" altLang="en-US">
                    <a:noFill/>
                  </a:rPr>
                  <a:t> </a:t>
                </a:r>
              </a:p>
            </p:txBody>
          </p:sp>
        </mc:Fallback>
      </mc:AlternateContent>
      <p:sp>
        <p:nvSpPr>
          <p:cNvPr id="80" name="流程图: 或者 79"/>
          <p:cNvSpPr/>
          <p:nvPr/>
        </p:nvSpPr>
        <p:spPr>
          <a:xfrm>
            <a:off x="9778365" y="375539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p:nvPr/>
        </p:nvCxnSpPr>
        <p:spPr>
          <a:xfrm flipH="1" flipV="1">
            <a:off x="8986520" y="114300"/>
            <a:ext cx="974090" cy="385762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1" name="直接箭头连接符 80"/>
          <p:cNvCxnSpPr/>
          <p:nvPr/>
        </p:nvCxnSpPr>
        <p:spPr>
          <a:xfrm>
            <a:off x="9951720" y="3949700"/>
            <a:ext cx="8890" cy="11531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8" name="文本框 87"/>
          <p:cNvSpPr txBox="1"/>
          <p:nvPr/>
        </p:nvSpPr>
        <p:spPr>
          <a:xfrm>
            <a:off x="9474771" y="5103114"/>
            <a:ext cx="747395" cy="368300"/>
          </a:xfrm>
          <a:prstGeom prst="rect">
            <a:avLst/>
          </a:prstGeom>
          <a:noFill/>
        </p:spPr>
        <p:txBody>
          <a:bodyPr wrap="none" rtlCol="0" anchor="t">
            <a:spAutoFit/>
          </a:bodyPr>
          <a:p>
            <a:pPr algn="l"/>
            <a:r>
              <a:rPr lang="en-US" altLang="zh-CN"/>
              <a:t>m_wg</a:t>
            </a:r>
            <a:endParaRPr lang="en-US" altLang="zh-CN"/>
          </a:p>
        </p:txBody>
      </p:sp>
      <p:cxnSp>
        <p:nvCxnSpPr>
          <p:cNvPr id="6" name="直接箭头连接符 5"/>
          <p:cNvCxnSpPr/>
          <p:nvPr/>
        </p:nvCxnSpPr>
        <p:spPr>
          <a:xfrm flipH="1" flipV="1">
            <a:off x="8779510" y="4647565"/>
            <a:ext cx="1181100" cy="762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8300656" y="4450969"/>
            <a:ext cx="513715" cy="368300"/>
          </a:xfrm>
          <a:prstGeom prst="rect">
            <a:avLst/>
          </a:prstGeom>
          <a:noFill/>
        </p:spPr>
        <p:txBody>
          <a:bodyPr wrap="none" rtlCol="0" anchor="t">
            <a:spAutoFit/>
          </a:bodyPr>
          <a:p>
            <a:pPr algn="l"/>
            <a:r>
              <a:rPr lang="en-US" altLang="zh-CN"/>
              <a:t>N_f</a:t>
            </a:r>
            <a:endParaRPr lang="en-US" altLang="zh-CN"/>
          </a:p>
        </p:txBody>
      </p:sp>
      <mc:AlternateContent xmlns:mc="http://schemas.openxmlformats.org/markup-compatibility/2006">
        <mc:Choice xmlns:a14="http://schemas.microsoft.com/office/drawing/2010/main" Requires="a14">
          <p:sp>
            <p:nvSpPr>
              <p:cNvPr id="10" name="文本框 9"/>
              <p:cNvSpPr txBox="1"/>
              <p:nvPr/>
            </p:nvSpPr>
            <p:spPr>
              <a:xfrm>
                <a:off x="9960610" y="3219450"/>
                <a:ext cx="40068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9960610" y="3219450"/>
                <a:ext cx="400685" cy="36830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12" name="直接箭头连接符 11"/>
          <p:cNvCxnSpPr/>
          <p:nvPr/>
        </p:nvCxnSpPr>
        <p:spPr>
          <a:xfrm>
            <a:off x="9237980" y="6102350"/>
            <a:ext cx="160782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10207625" y="5734050"/>
            <a:ext cx="486410" cy="368300"/>
          </a:xfrm>
          <a:prstGeom prst="rect">
            <a:avLst/>
          </a:prstGeom>
          <a:noFill/>
        </p:spPr>
        <p:txBody>
          <a:bodyPr wrap="square" rtlCol="0">
            <a:spAutoFit/>
          </a:bodyPr>
          <a:p>
            <a:r>
              <a:rPr lang="en-US" altLang="zh-CN"/>
              <a:t>+x</a:t>
            </a:r>
            <a:endParaRPr lang="en-US" altLang="zh-CN"/>
          </a:p>
        </p:txBody>
      </p:sp>
      <p:sp>
        <p:nvSpPr>
          <p:cNvPr id="14" name="环形箭头 13"/>
          <p:cNvSpPr/>
          <p:nvPr/>
        </p:nvSpPr>
        <p:spPr>
          <a:xfrm rot="10980000" flipV="1">
            <a:off x="9700260" y="3467100"/>
            <a:ext cx="528320" cy="58293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5" name="文本框 14"/>
          <p:cNvSpPr txBox="1"/>
          <p:nvPr/>
        </p:nvSpPr>
        <p:spPr>
          <a:xfrm>
            <a:off x="290195" y="633095"/>
            <a:ext cx="4064000" cy="460375"/>
          </a:xfrm>
          <a:prstGeom prst="rect">
            <a:avLst/>
          </a:prstGeom>
          <a:noFill/>
        </p:spPr>
        <p:txBody>
          <a:bodyPr wrap="square" rtlCol="0">
            <a:spAutoFit/>
          </a:bodyPr>
          <a:p>
            <a:r>
              <a:rPr lang="zh-CN" altLang="en-US" sz="2400" b="1"/>
              <a:t>对轮子：</a:t>
            </a:r>
            <a:endParaRPr lang="zh-CN" altLang="en-US" sz="2400" b="1"/>
          </a:p>
        </p:txBody>
      </p:sp>
      <p:sp>
        <p:nvSpPr>
          <p:cNvPr id="16" name="文本框 15"/>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7" name="文本框 16"/>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8" name="文本框 17"/>
              <p:cNvSpPr txBox="1"/>
              <p:nvPr/>
            </p:nvSpPr>
            <p:spPr>
              <a:xfrm>
                <a:off x="1708086" y="1780794"/>
                <a:ext cx="2234565" cy="3581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𝐹𝑠𝑖𝑛</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1708086" y="1780794"/>
                <a:ext cx="2234565" cy="358140"/>
              </a:xfrm>
              <a:prstGeom prst="rect">
                <a:avLst/>
              </a:prstGeom>
              <a:blipFill rotWithShape="1">
                <a:blip r:embed="rId3"/>
                <a:stretch>
                  <a:fillRect l="-26" t="-71" r="26" b="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708086" y="4462399"/>
                <a:ext cx="172466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1708086" y="4462399"/>
                <a:ext cx="1724660" cy="602615"/>
              </a:xfrm>
              <a:prstGeom prst="rect">
                <a:avLst/>
              </a:prstGeom>
              <a:blipFill rotWithShape="1">
                <a:blip r:embed="rId4"/>
                <a:stretch>
                  <a:fillRect l="-33" t="-42" r="33" b="42"/>
                </a:stretch>
              </a:blipFill>
            </p:spPr>
            <p:txBody>
              <a:bodyPr/>
              <a:lstStyle/>
              <a:p>
                <a:r>
                  <a:rPr lang="zh-CN" altLang="en-US">
                    <a:noFill/>
                  </a:rPr>
                  <a:t> </a:t>
                </a:r>
              </a:p>
            </p:txBody>
          </p:sp>
        </mc:Fallback>
      </mc:AlternateContent>
      <p:cxnSp>
        <p:nvCxnSpPr>
          <p:cNvPr id="20" name="直接箭头连接符 19"/>
          <p:cNvCxnSpPr/>
          <p:nvPr/>
        </p:nvCxnSpPr>
        <p:spPr>
          <a:xfrm flipH="1" flipV="1">
            <a:off x="9951085" y="2597785"/>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1" name="文本框 90"/>
              <p:cNvSpPr txBox="1"/>
              <p:nvPr/>
            </p:nvSpPr>
            <p:spPr>
              <a:xfrm>
                <a:off x="9685655" y="2809875"/>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9685655" y="2809875"/>
                <a:ext cx="322580" cy="36830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21" name="直接箭头连接符 20"/>
          <p:cNvCxnSpPr/>
          <p:nvPr/>
        </p:nvCxnSpPr>
        <p:spPr>
          <a:xfrm rot="5400000" flipH="1" flipV="1">
            <a:off x="10617835" y="3273425"/>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7881620" y="728345"/>
            <a:ext cx="2638425" cy="771525"/>
          </a:xfrm>
          <a:prstGeom prst="line">
            <a:avLst/>
          </a:prstGeom>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7881620" y="1499870"/>
            <a:ext cx="111760" cy="176911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a:off x="9998075" y="2471420"/>
            <a:ext cx="941070" cy="146685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8024495" y="3242945"/>
            <a:ext cx="1936115" cy="706755"/>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H="1" flipV="1">
            <a:off x="10520045" y="728345"/>
            <a:ext cx="413385" cy="1743075"/>
          </a:xfrm>
          <a:prstGeom prst="line">
            <a:avLst/>
          </a:prstGeom>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flipH="1" flipV="1">
            <a:off x="9237980" y="-256540"/>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a:off x="7586345" y="1076325"/>
            <a:ext cx="2994660" cy="95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sp>
        <p:nvSpPr>
          <p:cNvPr id="32" name="弧形 31"/>
          <p:cNvSpPr/>
          <p:nvPr/>
        </p:nvSpPr>
        <p:spPr>
          <a:xfrm rot="9300000">
            <a:off x="8743315" y="678815"/>
            <a:ext cx="809625" cy="809625"/>
          </a:xfrm>
          <a:prstGeom prst="arc">
            <a:avLst>
              <a:gd name="adj1" fmla="val 16200000"/>
              <a:gd name="adj2" fmla="val 1816315"/>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3" name="文本框 32"/>
              <p:cNvSpPr txBox="1"/>
              <p:nvPr/>
            </p:nvSpPr>
            <p:spPr>
              <a:xfrm>
                <a:off x="8476551" y="1319149"/>
                <a:ext cx="65659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8476551" y="1319149"/>
                <a:ext cx="656590" cy="368300"/>
              </a:xfrm>
              <a:prstGeom prst="rect">
                <a:avLst/>
              </a:prstGeom>
              <a:blipFill rotWithShape="1">
                <a:blip r:embed="rId6"/>
                <a:stretch>
                  <a:fillRect l="-87" t="-69" r="87" b="69"/>
                </a:stretch>
              </a:blipFill>
            </p:spPr>
            <p:txBody>
              <a:bodyPr/>
              <a:lstStyle/>
              <a:p>
                <a:r>
                  <a:rPr lang="zh-CN" altLang="en-US">
                    <a:noFill/>
                  </a:rPr>
                  <a:t> </a:t>
                </a:r>
              </a:p>
            </p:txBody>
          </p:sp>
        </mc:Fallback>
      </mc:AlternateContent>
      <p:sp>
        <p:nvSpPr>
          <p:cNvPr id="34" name="文本框 33"/>
          <p:cNvSpPr txBox="1"/>
          <p:nvPr/>
        </p:nvSpPr>
        <p:spPr>
          <a:xfrm>
            <a:off x="2380615" y="5772150"/>
            <a:ext cx="6096000" cy="645160"/>
          </a:xfrm>
          <a:prstGeom prst="rect">
            <a:avLst/>
          </a:prstGeom>
          <a:noFill/>
        </p:spPr>
        <p:txBody>
          <a:bodyPr wrap="square" rtlCol="0" anchor="t">
            <a:spAutoFit/>
          </a:bodyPr>
          <a:p>
            <a:r>
              <a:rPr lang="zh-CN" altLang="en-US">
                <a:solidFill>
                  <a:srgbClr val="FF0000"/>
                </a:solidFill>
              </a:rPr>
              <a:t>imu放在机体上又是如何判断摆杆的倾斜角theta的呢？是运动学求出来的吗</a:t>
            </a:r>
            <a:endParaRPr lang="zh-CN" altLang="en-US">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摆杆：</a:t>
            </a:r>
            <a:endParaRPr lang="zh-CN" altLang="en-US" sz="2400" b="1"/>
          </a:p>
        </p:txBody>
      </p:sp>
      <p:sp>
        <p:nvSpPr>
          <p:cNvPr id="8" name="文本框 7"/>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12" name="文本框 11"/>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1708086" y="1721104"/>
                <a:ext cx="378269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𝑠𝑖𝑛</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𝐹𝑠𝑖𝑛</m:t>
                      </m:r>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08086" y="1721104"/>
                <a:ext cx="3782695" cy="619125"/>
              </a:xfrm>
              <a:prstGeom prst="rect">
                <a:avLst/>
              </a:prstGeom>
              <a:blipFill rotWithShape="1">
                <a:blip r:embed="rId1"/>
                <a:stretch>
                  <a:fillRect l="-15" t="-41" r="1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708086" y="2285619"/>
                <a:ext cx="402463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𝑐𝑜𝑠</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𝐹𝑐𝑜𝑠</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708086" y="2285619"/>
                <a:ext cx="4024630" cy="619125"/>
              </a:xfrm>
              <a:prstGeom prst="rect">
                <a:avLst/>
              </a:prstGeom>
              <a:blipFill rotWithShape="1">
                <a:blip r:embed="rId2"/>
                <a:stretch>
                  <a:fillRect l="-14" t="-41" r="14"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708086" y="4435094"/>
                <a:ext cx="6767195"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𝑝</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𝐹𝑐𝑜𝑠</m:t>
                      </m:r>
                      <m:r>
                        <a:rPr lang="en-US" altLang="zh-CN" i="1">
                          <a:solidFill>
                            <a:srgbClr val="FF0000"/>
                          </a:solidFill>
                          <a:latin typeface="Cambria Math" panose="02040503050406030204" charset="0"/>
                          <a:cs typeface="Cambria Math" panose="02040503050406030204" charset="0"/>
                        </a:rPr>
                        <m:t>𝜃</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𝐹𝑠𝑖𝑛</m:t>
                      </m:r>
                      <m:r>
                        <a:rPr lang="en-US" altLang="zh-CN" i="1">
                          <a:solidFill>
                            <a:srgbClr val="FF0000"/>
                          </a:solidFill>
                          <a:latin typeface="Cambria Math" panose="02040503050406030204" charset="0"/>
                          <a:cs typeface="Cambria Math" panose="02040503050406030204" charset="0"/>
                        </a:rPr>
                        <m:t>𝜃</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708086" y="4435094"/>
                <a:ext cx="6767195" cy="602615"/>
              </a:xfrm>
              <a:prstGeom prst="rect">
                <a:avLst/>
              </a:prstGeom>
              <a:blipFill rotWithShape="1">
                <a:blip r:embed="rId3"/>
                <a:stretch>
                  <a:fillRect l="-8" t="-42" r="8" b="42"/>
                </a:stretch>
              </a:blipFill>
            </p:spPr>
            <p:txBody>
              <a:bodyPr/>
              <a:lstStyle/>
              <a:p>
                <a:r>
                  <a:rPr lang="zh-CN" altLang="en-US">
                    <a:noFill/>
                  </a:rPr>
                  <a:t> </a:t>
                </a:r>
              </a:p>
            </p:txBody>
          </p:sp>
        </mc:Fallback>
      </mc:AlternateContent>
      <p:cxnSp>
        <p:nvCxnSpPr>
          <p:cNvPr id="3" name="直接箭头连接符 2"/>
          <p:cNvCxnSpPr/>
          <p:nvPr/>
        </p:nvCxnSpPr>
        <p:spPr>
          <a:xfrm flipH="1" flipV="1">
            <a:off x="9872980" y="3973195"/>
            <a:ext cx="241300" cy="9188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9383395" y="3975735"/>
                <a:ext cx="50990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rgbClr val="FF0000"/>
                          </a:solidFill>
                          <a:latin typeface="Cambria Math" panose="02040503050406030204" charset="0"/>
                          <a:cs typeface="Cambria Math" panose="02040503050406030204" charset="0"/>
                        </a:rPr>
                        <m:t>𝑭</m:t>
                      </m:r>
                    </m:oMath>
                  </m:oMathPara>
                </a14:m>
                <a:endParaRPr lang="en-US" altLang="zh-CN" b="1" i="1">
                  <a:solidFill>
                    <a:srgbClr val="FF0000"/>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9383395" y="3975735"/>
                <a:ext cx="509905" cy="368300"/>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77" name="直接连接符 76"/>
          <p:cNvCxnSpPr/>
          <p:nvPr/>
        </p:nvCxnSpPr>
        <p:spPr>
          <a:xfrm flipH="1" flipV="1">
            <a:off x="9281795" y="1659890"/>
            <a:ext cx="824230" cy="32448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0" name="文本框 9"/>
              <p:cNvSpPr txBox="1"/>
              <p:nvPr/>
            </p:nvSpPr>
            <p:spPr>
              <a:xfrm>
                <a:off x="9471025" y="4386580"/>
                <a:ext cx="1456690" cy="37211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𝑇</m:t>
                          </m:r>
                        </m:e>
                        <m:sup>
                          <m:r>
                            <a:rPr lang="en-US" altLang="zh-CN" i="1">
                              <a:latin typeface="Cambria Math" panose="02040503050406030204" charset="0"/>
                              <a:cs typeface="Cambria Math" panose="02040503050406030204" charset="0"/>
                            </a:rPr>
                            <m:t>’</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9471025" y="4386580"/>
                <a:ext cx="1456690" cy="37211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5" name="直接箭头连接符 4"/>
          <p:cNvCxnSpPr/>
          <p:nvPr/>
        </p:nvCxnSpPr>
        <p:spPr>
          <a:xfrm>
            <a:off x="10187940" y="5467350"/>
            <a:ext cx="160782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11157585" y="5099050"/>
            <a:ext cx="486410" cy="368300"/>
          </a:xfrm>
          <a:prstGeom prst="rect">
            <a:avLst/>
          </a:prstGeom>
          <a:noFill/>
        </p:spPr>
        <p:txBody>
          <a:bodyPr wrap="square" rtlCol="0">
            <a:spAutoFit/>
          </a:bodyPr>
          <a:p>
            <a:r>
              <a:rPr lang="en-US" altLang="zh-CN"/>
              <a:t>+x</a:t>
            </a:r>
            <a:endParaRPr lang="en-US" altLang="zh-CN"/>
          </a:p>
        </p:txBody>
      </p:sp>
      <p:sp>
        <p:nvSpPr>
          <p:cNvPr id="14" name="环形箭头 13"/>
          <p:cNvSpPr/>
          <p:nvPr/>
        </p:nvSpPr>
        <p:spPr>
          <a:xfrm rot="10980000" flipH="1" flipV="1">
            <a:off x="9824720" y="4639945"/>
            <a:ext cx="520065" cy="531495"/>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91" name="文本框 90"/>
              <p:cNvSpPr txBox="1"/>
              <p:nvPr/>
            </p:nvSpPr>
            <p:spPr>
              <a:xfrm>
                <a:off x="9799955" y="3564890"/>
                <a:ext cx="32258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ea typeface="MS Mincho" charset="0"/>
                          <a:cs typeface="Cambria Math" panose="02040503050406030204" charset="0"/>
                        </a:rPr>
                        <m:t>𝜃</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9799955" y="3564890"/>
                <a:ext cx="322580" cy="368300"/>
              </a:xfrm>
              <a:prstGeom prst="rect">
                <a:avLst/>
              </a:prstGeom>
              <a:blipFill rotWithShape="1">
                <a:blip r:embed="rId6"/>
                <a:stretch>
                  <a:fillRect/>
                </a:stretch>
              </a:blipFill>
            </p:spPr>
            <p:txBody>
              <a:bodyPr/>
              <a:lstStyle/>
              <a:p>
                <a:r>
                  <a:rPr lang="zh-CN" altLang="en-US">
                    <a:noFill/>
                  </a:rPr>
                  <a:t> </a:t>
                </a:r>
              </a:p>
            </p:txBody>
          </p:sp>
        </mc:Fallback>
      </mc:AlternateContent>
      <p:sp>
        <p:nvSpPr>
          <p:cNvPr id="79" name="流程图: 或者 78"/>
          <p:cNvSpPr/>
          <p:nvPr/>
        </p:nvSpPr>
        <p:spPr>
          <a:xfrm>
            <a:off x="9471025" y="2920365"/>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3" name="直接箭头连接符 92"/>
          <p:cNvCxnSpPr/>
          <p:nvPr/>
        </p:nvCxnSpPr>
        <p:spPr>
          <a:xfrm>
            <a:off x="9646920" y="3045460"/>
            <a:ext cx="8890" cy="36000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94" name="文本框 93"/>
              <p:cNvSpPr txBox="1"/>
              <p:nvPr/>
            </p:nvSpPr>
            <p:spPr>
              <a:xfrm>
                <a:off x="9124886" y="3483864"/>
                <a:ext cx="675005" cy="37846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94" name="文本框 93"/>
              <p:cNvSpPr txBox="1">
                <a:spLocks noRot="1" noChangeAspect="1" noMove="1" noResize="1" noEditPoints="1" noAdjustHandles="1" noChangeArrowheads="1" noChangeShapeType="1" noTextEdit="1"/>
              </p:cNvSpPr>
              <p:nvPr/>
            </p:nvSpPr>
            <p:spPr>
              <a:xfrm>
                <a:off x="9124886" y="3483864"/>
                <a:ext cx="675005" cy="378460"/>
              </a:xfrm>
              <a:prstGeom prst="rect">
                <a:avLst/>
              </a:prstGeom>
              <a:blipFill rotWithShape="1">
                <a:blip r:embed="rId7"/>
                <a:stretch>
                  <a:fillRect l="-85" t="-67" r="85" b="67"/>
                </a:stretch>
              </a:blipFill>
            </p:spPr>
            <p:txBody>
              <a:bodyPr/>
              <a:lstStyle/>
              <a:p>
                <a:r>
                  <a:rPr lang="zh-CN" altLang="en-US">
                    <a:noFill/>
                  </a:rPr>
                  <a:t> </a:t>
                </a:r>
              </a:p>
            </p:txBody>
          </p:sp>
        </mc:Fallback>
      </mc:AlternateContent>
      <p:cxnSp>
        <p:nvCxnSpPr>
          <p:cNvPr id="9" name="直接箭头连接符 8"/>
          <p:cNvCxnSpPr/>
          <p:nvPr/>
        </p:nvCxnSpPr>
        <p:spPr>
          <a:xfrm flipH="1" flipV="1">
            <a:off x="10097135" y="3540125"/>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rot="5400000" flipH="1" flipV="1">
            <a:off x="10763885" y="4215765"/>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sp>
        <p:nvSpPr>
          <p:cNvPr id="16" name="环形箭头 15"/>
          <p:cNvSpPr/>
          <p:nvPr/>
        </p:nvSpPr>
        <p:spPr>
          <a:xfrm rot="10980000" flipV="1">
            <a:off x="8991600" y="1393190"/>
            <a:ext cx="528320" cy="58293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19" name="文本框 18"/>
              <p:cNvSpPr txBox="1"/>
              <p:nvPr/>
            </p:nvSpPr>
            <p:spPr>
              <a:xfrm>
                <a:off x="9237916" y="1380109"/>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9237916" y="1380109"/>
                <a:ext cx="655320" cy="351790"/>
              </a:xfrm>
              <a:prstGeom prst="rect">
                <a:avLst/>
              </a:prstGeom>
              <a:blipFill rotWithShape="1">
                <a:blip r:embed="rId8"/>
                <a:stretch>
                  <a:fillRect l="-87" t="-72" r="87"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9923716" y="2763139"/>
                <a:ext cx="64008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9923716" y="2763139"/>
                <a:ext cx="640080" cy="368300"/>
              </a:xfrm>
              <a:prstGeom prst="rect">
                <a:avLst/>
              </a:prstGeom>
              <a:blipFill rotWithShape="1">
                <a:blip r:embed="rId9"/>
                <a:stretch>
                  <a:fillRect l="-89" t="-69" r="89" b="69"/>
                </a:stretch>
              </a:blipFill>
            </p:spPr>
            <p:txBody>
              <a:bodyPr/>
              <a:lstStyle/>
              <a:p>
                <a:r>
                  <a:rPr lang="zh-CN" altLang="en-US">
                    <a:noFill/>
                  </a:rPr>
                  <a:t> </a:t>
                </a:r>
              </a:p>
            </p:txBody>
          </p:sp>
        </mc:Fallback>
      </mc:AlternateContent>
      <p:cxnSp>
        <p:nvCxnSpPr>
          <p:cNvPr id="18" name="直接箭头连接符 17"/>
          <p:cNvCxnSpPr/>
          <p:nvPr/>
        </p:nvCxnSpPr>
        <p:spPr>
          <a:xfrm flipH="1">
            <a:off x="9264015" y="1659890"/>
            <a:ext cx="9525" cy="1343025"/>
          </a:xfrm>
          <a:prstGeom prst="straightConnector1">
            <a:avLst/>
          </a:prstGeom>
          <a:ln>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nvCxnSpPr>
        <p:spPr>
          <a:xfrm rot="16200000" flipH="1">
            <a:off x="9940290" y="993140"/>
            <a:ext cx="9525" cy="1343025"/>
          </a:xfrm>
          <a:prstGeom prst="straightConnector1">
            <a:avLst/>
          </a:prstGeom>
          <a:ln>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4" name="文本框 23"/>
              <p:cNvSpPr txBox="1"/>
              <p:nvPr/>
            </p:nvSpPr>
            <p:spPr>
              <a:xfrm>
                <a:off x="8853170" y="2677160"/>
                <a:ext cx="42862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8853170" y="2677160"/>
                <a:ext cx="428625" cy="36830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10187940" y="1621155"/>
                <a:ext cx="42862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10187940" y="1621155"/>
                <a:ext cx="428625" cy="368300"/>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 name="矩形 74"/>
          <p:cNvSpPr/>
          <p:nvPr/>
        </p:nvSpPr>
        <p:spPr>
          <a:xfrm rot="19320000">
            <a:off x="8891905" y="2408555"/>
            <a:ext cx="967740" cy="117729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流程图: 或者 77"/>
          <p:cNvSpPr/>
          <p:nvPr/>
        </p:nvSpPr>
        <p:spPr>
          <a:xfrm>
            <a:off x="9178290" y="2801620"/>
            <a:ext cx="360000" cy="360000"/>
          </a:xfrm>
          <a:prstGeom prst="flowChartOr">
            <a:avLst/>
          </a:prstGeom>
          <a:pattFill prst="pct90">
            <a:fgClr>
              <a:schemeClr val="accent1"/>
            </a:fgClr>
            <a:bgClr>
              <a:schemeClr val="bg1"/>
            </a:bgClr>
          </a:patt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92" name="文本框 91"/>
              <p:cNvSpPr txBox="1"/>
              <p:nvPr/>
            </p:nvSpPr>
            <p:spPr>
              <a:xfrm>
                <a:off x="9406191" y="2911094"/>
                <a:ext cx="45148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b="1" i="1">
                          <a:solidFill>
                            <a:schemeClr val="tx1"/>
                          </a:solidFill>
                          <a:latin typeface="Cambria Math" panose="02040503050406030204" charset="0"/>
                          <a:ea typeface="MS Mincho" charset="0"/>
                          <a:cs typeface="Cambria Math" panose="02040503050406030204" charset="0"/>
                        </a:rPr>
                        <m:t>∅</m:t>
                      </m:r>
                    </m:oMath>
                  </m:oMathPara>
                </a14:m>
                <a:endParaRPr lang="en-US" altLang="zh-CN" b="1" i="1">
                  <a:solidFill>
                    <a:schemeClr val="tx1"/>
                  </a:solidFill>
                  <a:latin typeface="Cambria Math" panose="02040503050406030204" charset="0"/>
                  <a:ea typeface="MS Mincho" charset="0"/>
                  <a:cs typeface="Cambria Math" panose="0204050305040603020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9406191" y="2911094"/>
                <a:ext cx="451485" cy="368300"/>
              </a:xfrm>
              <a:prstGeom prst="rect">
                <a:avLst/>
              </a:prstGeom>
              <a:blipFill rotWithShape="1">
                <a:blip r:embed="rId1"/>
                <a:stretch>
                  <a:fillRect l="-126" t="-69" r="126" b="69"/>
                </a:stretch>
              </a:blipFill>
            </p:spPr>
            <p:txBody>
              <a:bodyPr/>
              <a:lstStyle/>
              <a:p>
                <a:r>
                  <a:rPr lang="zh-CN" altLang="en-US">
                    <a:noFill/>
                  </a:rPr>
                  <a:t> </a:t>
                </a:r>
              </a:p>
            </p:txBody>
          </p:sp>
        </mc:Fallback>
      </mc:AlternateContent>
      <p:cxnSp>
        <p:nvCxnSpPr>
          <p:cNvPr id="96" name="直接连接符 95"/>
          <p:cNvCxnSpPr>
            <a:stCxn id="75" idx="0"/>
            <a:endCxn id="75" idx="2"/>
          </p:cNvCxnSpPr>
          <p:nvPr/>
        </p:nvCxnSpPr>
        <p:spPr>
          <a:xfrm>
            <a:off x="9013190" y="2533650"/>
            <a:ext cx="725170" cy="92710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97" name="直接连接符 96"/>
          <p:cNvCxnSpPr/>
          <p:nvPr/>
        </p:nvCxnSpPr>
        <p:spPr>
          <a:xfrm flipV="1">
            <a:off x="8976360" y="2683510"/>
            <a:ext cx="762000" cy="595630"/>
          </a:xfrm>
          <a:prstGeom prst="line">
            <a:avLst/>
          </a:prstGeom>
          <a:ln>
            <a:solidFill>
              <a:srgbClr val="FF0000"/>
            </a:solidFill>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nvSpPr>
            <p:spPr>
              <a:xfrm>
                <a:off x="9178290" y="3092450"/>
                <a:ext cx="46926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en-US" altLang="zh-CN" i="1">
                  <a:latin typeface="Cambria Math" panose="02040503050406030204" charset="0"/>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9178290" y="3092450"/>
                <a:ext cx="469265" cy="36830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22" name="直接箭头连接符 21"/>
          <p:cNvCxnSpPr/>
          <p:nvPr/>
        </p:nvCxnSpPr>
        <p:spPr>
          <a:xfrm flipH="1">
            <a:off x="9344025" y="2999105"/>
            <a:ext cx="4445" cy="12515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3" name="文本框 22"/>
              <p:cNvSpPr txBox="1"/>
              <p:nvPr/>
            </p:nvSpPr>
            <p:spPr>
              <a:xfrm>
                <a:off x="8632126" y="3882644"/>
                <a:ext cx="5956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𝑔</m:t>
                      </m:r>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8632126" y="3882644"/>
                <a:ext cx="595630" cy="368300"/>
              </a:xfrm>
              <a:prstGeom prst="rect">
                <a:avLst/>
              </a:prstGeom>
              <a:blipFill rotWithShape="1">
                <a:blip r:embed="rId3"/>
                <a:stretch>
                  <a:fillRect l="-96" t="-69" r="96" b="69"/>
                </a:stretch>
              </a:blipFill>
            </p:spPr>
            <p:txBody>
              <a:bodyPr/>
              <a:lstStyle/>
              <a:p>
                <a:r>
                  <a:rPr lang="zh-CN" altLang="en-US">
                    <a:noFill/>
                  </a:rPr>
                  <a:t> </a:t>
                </a:r>
              </a:p>
            </p:txBody>
          </p:sp>
        </mc:Fallback>
      </mc:AlternateContent>
      <p:cxnSp>
        <p:nvCxnSpPr>
          <p:cNvPr id="20" name="直接箭头连接符 19"/>
          <p:cNvCxnSpPr/>
          <p:nvPr/>
        </p:nvCxnSpPr>
        <p:spPr>
          <a:xfrm flipH="1" flipV="1">
            <a:off x="9738360" y="2108835"/>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rot="5400000" flipH="1" flipV="1">
            <a:off x="10405110" y="2784475"/>
            <a:ext cx="9525" cy="1343025"/>
          </a:xfrm>
          <a:prstGeom prst="straightConnector1">
            <a:avLst/>
          </a:prstGeom>
          <a:ln>
            <a:solidFill>
              <a:srgbClr val="00B050"/>
            </a:solidFill>
            <a:prstDash val="lgDash"/>
            <a:tailEnd type="arrow"/>
          </a:ln>
        </p:spPr>
        <p:style>
          <a:lnRef idx="2">
            <a:schemeClr val="accent1"/>
          </a:lnRef>
          <a:fillRef idx="0">
            <a:srgbClr val="FFFFFF"/>
          </a:fillRef>
          <a:effectRef idx="0">
            <a:srgbClr val="FFFFFF"/>
          </a:effectRef>
          <a:fontRef idx="minor">
            <a:schemeClr val="tx1"/>
          </a:fontRef>
        </p:style>
      </p:cxnSp>
      <p:sp>
        <p:nvSpPr>
          <p:cNvPr id="16" name="环形箭头 15"/>
          <p:cNvSpPr/>
          <p:nvPr/>
        </p:nvSpPr>
        <p:spPr>
          <a:xfrm rot="8400000" flipV="1">
            <a:off x="9534525" y="3121660"/>
            <a:ext cx="528320" cy="59055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4" name="文本框 3"/>
              <p:cNvSpPr txBox="1"/>
              <p:nvPr/>
            </p:nvSpPr>
            <p:spPr>
              <a:xfrm>
                <a:off x="9747821" y="3461004"/>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9747821" y="3461004"/>
                <a:ext cx="655320" cy="351790"/>
              </a:xfrm>
              <a:prstGeom prst="rect">
                <a:avLst/>
              </a:prstGeom>
              <a:blipFill rotWithShape="1">
                <a:blip r:embed="rId4"/>
                <a:stretch>
                  <a:fillRect l="-87" t="-72" r="87" b="72"/>
                </a:stretch>
              </a:blipFill>
            </p:spPr>
            <p:txBody>
              <a:bodyPr/>
              <a:lstStyle/>
              <a:p>
                <a:r>
                  <a:rPr lang="zh-CN" altLang="en-US">
                    <a:noFill/>
                  </a:rPr>
                  <a:t> </a:t>
                </a:r>
              </a:p>
            </p:txBody>
          </p:sp>
        </mc:Fallback>
      </mc:AlternateContent>
      <p:sp>
        <p:nvSpPr>
          <p:cNvPr id="5" name="文本框 4"/>
          <p:cNvSpPr txBox="1"/>
          <p:nvPr/>
        </p:nvSpPr>
        <p:spPr>
          <a:xfrm>
            <a:off x="290195" y="633095"/>
            <a:ext cx="4064000" cy="460375"/>
          </a:xfrm>
          <a:prstGeom prst="rect">
            <a:avLst/>
          </a:prstGeom>
          <a:noFill/>
        </p:spPr>
        <p:txBody>
          <a:bodyPr wrap="square" rtlCol="0">
            <a:spAutoFit/>
          </a:bodyPr>
          <a:p>
            <a:r>
              <a:rPr lang="zh-CN" altLang="en-US" sz="2400" b="1"/>
              <a:t>对</a:t>
            </a:r>
            <a:r>
              <a:rPr lang="zh-CN" altLang="en-US" sz="2400" b="1"/>
              <a:t>机体：</a:t>
            </a:r>
            <a:endParaRPr lang="zh-CN" altLang="en-US" sz="2400" b="1"/>
          </a:p>
        </p:txBody>
      </p:sp>
      <p:sp>
        <p:nvSpPr>
          <p:cNvPr id="6" name="文本框 5"/>
          <p:cNvSpPr txBox="1"/>
          <p:nvPr/>
        </p:nvSpPr>
        <p:spPr>
          <a:xfrm>
            <a:off x="1152525" y="1252855"/>
            <a:ext cx="993140" cy="368300"/>
          </a:xfrm>
          <a:prstGeom prst="rect">
            <a:avLst/>
          </a:prstGeom>
          <a:noFill/>
        </p:spPr>
        <p:txBody>
          <a:bodyPr wrap="square" rtlCol="0">
            <a:spAutoFit/>
          </a:bodyPr>
          <a:p>
            <a:r>
              <a:rPr lang="zh-CN" altLang="en-US"/>
              <a:t>力：</a:t>
            </a:r>
            <a:endParaRPr lang="zh-CN" altLang="en-US"/>
          </a:p>
        </p:txBody>
      </p:sp>
      <p:sp>
        <p:nvSpPr>
          <p:cNvPr id="7" name="文本框 6"/>
          <p:cNvSpPr txBox="1"/>
          <p:nvPr/>
        </p:nvSpPr>
        <p:spPr>
          <a:xfrm>
            <a:off x="1279525" y="3970655"/>
            <a:ext cx="866140" cy="368300"/>
          </a:xfrm>
          <a:prstGeom prst="rect">
            <a:avLst/>
          </a:prstGeom>
          <a:noFill/>
        </p:spPr>
        <p:txBody>
          <a:bodyPr wrap="square" rtlCol="0">
            <a:spAutoFit/>
          </a:bodyPr>
          <a:p>
            <a:r>
              <a:rPr lang="zh-CN" altLang="en-US"/>
              <a:t>扭力：</a:t>
            </a:r>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1708086" y="1721104"/>
                <a:ext cx="3808095"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𝑠𝑖𝑛</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708086" y="1721104"/>
                <a:ext cx="3808095" cy="619125"/>
              </a:xfrm>
              <a:prstGeom prst="rect">
                <a:avLst/>
              </a:prstGeom>
              <a:blipFill rotWithShape="1">
                <a:blip r:embed="rId5"/>
                <a:stretch>
                  <a:fillRect l="-15" t="-41" r="1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639506" y="2285619"/>
                <a:ext cx="3826510" cy="6191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𝑐𝑜𝑠</m:t>
                      </m:r>
                      <m:r>
                        <a:rPr lang="en-US" altLang="zh-CN" i="1">
                          <a:solidFill>
                            <a:srgbClr val="FF0000"/>
                          </a:solidFill>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639506" y="2285619"/>
                <a:ext cx="3826510" cy="619125"/>
              </a:xfrm>
              <a:prstGeom prst="rect">
                <a:avLst/>
              </a:prstGeom>
              <a:blipFill rotWithShape="1">
                <a:blip r:embed="rId6"/>
                <a:stretch>
                  <a:fillRect l="-15" t="-41" r="1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708086" y="4435094"/>
                <a:ext cx="3401695" cy="406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𝑀</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 +</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08086" y="4435094"/>
                <a:ext cx="3401695" cy="406400"/>
              </a:xfrm>
              <a:prstGeom prst="rect">
                <a:avLst/>
              </a:prstGeom>
              <a:blipFill rotWithShape="1">
                <a:blip r:embed="rId7"/>
                <a:stretch>
                  <a:fillRect l="-17" t="-62" r="17" b="62"/>
                </a:stretch>
              </a:blipFill>
            </p:spPr>
            <p:txBody>
              <a:bodyPr/>
              <a:lstStyle/>
              <a:p>
                <a:r>
                  <a:rPr lang="zh-CN" altLang="en-US">
                    <a:noFill/>
                  </a:rPr>
                  <a:t> </a:t>
                </a:r>
              </a:p>
            </p:txBody>
          </p:sp>
        </mc:Fallback>
      </mc:AlternateContent>
      <p:sp>
        <p:nvSpPr>
          <p:cNvPr id="8" name="文本框 7"/>
          <p:cNvSpPr txBox="1"/>
          <p:nvPr/>
        </p:nvSpPr>
        <p:spPr>
          <a:xfrm>
            <a:off x="4488180" y="4996180"/>
            <a:ext cx="6138545" cy="368300"/>
          </a:xfrm>
          <a:prstGeom prst="rect">
            <a:avLst/>
          </a:prstGeom>
          <a:noFill/>
        </p:spPr>
        <p:txBody>
          <a:bodyPr wrap="square" rtlCol="0">
            <a:spAutoFit/>
          </a:bodyPr>
          <a:p>
            <a:r>
              <a:rPr lang="zh-CN" altLang="en-US"/>
              <a:t>动力学耦合：两个系统动力学相互影响和耦合的</a:t>
            </a:r>
            <a:r>
              <a:rPr lang="zh-CN" altLang="en-US"/>
              <a:t>现象</a:t>
            </a:r>
            <a:endParaRPr lang="zh-CN" altLang="en-US"/>
          </a:p>
        </p:txBody>
      </p:sp>
      <p:cxnSp>
        <p:nvCxnSpPr>
          <p:cNvPr id="14" name="直接箭头连接符 13"/>
          <p:cNvCxnSpPr/>
          <p:nvPr/>
        </p:nvCxnSpPr>
        <p:spPr>
          <a:xfrm flipH="1" flipV="1">
            <a:off x="9728835" y="2108200"/>
            <a:ext cx="9525" cy="1343025"/>
          </a:xfrm>
          <a:prstGeom prst="straightConnector1">
            <a:avLst/>
          </a:prstGeom>
          <a:ln>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rot="16200000" flipV="1">
            <a:off x="9071610" y="2774950"/>
            <a:ext cx="9525" cy="1343025"/>
          </a:xfrm>
          <a:prstGeom prst="straightConnector1">
            <a:avLst/>
          </a:prstGeom>
          <a:ln>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nvSpPr>
            <p:spPr>
              <a:xfrm>
                <a:off x="9429115" y="1682750"/>
                <a:ext cx="42862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9429115" y="1682750"/>
                <a:ext cx="428625"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8100060" y="3092450"/>
                <a:ext cx="428625"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oMath>
                  </m:oMathPara>
                </a14:m>
                <a:endParaRPr lang="en-US" altLang="zh-CN" i="1">
                  <a:latin typeface="Cambria Math" panose="02040503050406030204" charset="0"/>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8100060" y="3092450"/>
                <a:ext cx="428625" cy="368300"/>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8" name="文本框 17"/>
              <p:cNvSpPr txBox="1"/>
              <p:nvPr/>
            </p:nvSpPr>
            <p:spPr>
              <a:xfrm>
                <a:off x="123126" y="834644"/>
                <a:ext cx="1654810" cy="35369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123126" y="834644"/>
                <a:ext cx="1654810" cy="353695"/>
              </a:xfrm>
              <a:prstGeom prst="rect">
                <a:avLst/>
              </a:prstGeom>
              <a:blipFill rotWithShape="1">
                <a:blip r:embed="rId1"/>
                <a:stretch>
                  <a:fillRect l="-35" t="-72" r="35"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23190" y="1251585"/>
                <a:ext cx="2376170" cy="602615"/>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𝐼</m:t>
                          </m:r>
                        </m:e>
                        <m:sub>
                          <m:r>
                            <a:rPr lang="en-US" altLang="zh-CN" i="1">
                              <a:latin typeface="Cambria Math" panose="02040503050406030204" charset="0"/>
                              <a:cs typeface="Cambria Math" panose="02040503050406030204" charset="0"/>
                            </a:rPr>
                            <m:t>𝑤</m:t>
                          </m:r>
                        </m:sub>
                      </m:sSub>
                      <m:acc>
                        <m:accPr>
                          <m:chr m:val="̈"/>
                          <m:ctrlPr>
                            <a:rPr lang="en-US" altLang="zh-CN" i="1">
                              <a:latin typeface="Cambria Math" panose="02040503050406030204" charset="0"/>
                              <a:cs typeface="Cambria Math" panose="02040503050406030204" charset="0"/>
                            </a:rPr>
                          </m:ctrlPr>
                        </m:acc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𝑥</m:t>
                              </m:r>
                            </m:num>
                            <m:den>
                              <m:r>
                                <a:rPr lang="en-US" altLang="zh-CN" i="1">
                                  <a:latin typeface="Cambria Math" panose="02040503050406030204" charset="0"/>
                                  <a:cs typeface="Cambria Math" panose="02040503050406030204" charset="0"/>
                                </a:rPr>
                                <m:t>𝑅</m:t>
                              </m:r>
                            </m:den>
                          </m:f>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𝑓</m:t>
                          </m:r>
                        </m:sub>
                      </m:sSub>
                      <m:r>
                        <a:rPr lang="en-US" altLang="zh-CN" i="1">
                          <a:latin typeface="Cambria Math" panose="02040503050406030204" charset="0"/>
                          <a:cs typeface="Cambria Math" panose="02040503050406030204" charset="0"/>
                        </a:rPr>
                        <m:t>𝑅</m:t>
                      </m:r>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123190" y="1251585"/>
                <a:ext cx="2376170" cy="60261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23126" y="1892554"/>
                <a:ext cx="8300085"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 </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𝑁</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 </m:t>
                      </m:r>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23126" y="1892554"/>
                <a:ext cx="8300085" cy="619125"/>
              </a:xfrm>
              <a:prstGeom prst="rect">
                <a:avLst/>
              </a:prstGeom>
              <a:blipFill rotWithShape="1">
                <a:blip r:embed="rId3"/>
                <a:stretch>
                  <a:fillRect l="-7" t="-41" r="7"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23126" y="2457069"/>
                <a:ext cx="8252460" cy="89598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 =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endParaRPr lang="en-US" altLang="zh-CN" i="1">
                  <a:latin typeface="Cambria Math" panose="02040503050406030204" charset="0"/>
                  <a:cs typeface="Cambria Math" panose="0204050305040603020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23126" y="2457069"/>
                <a:ext cx="8252460" cy="895985"/>
              </a:xfrm>
              <a:prstGeom prst="rect">
                <a:avLst/>
              </a:prstGeom>
              <a:blipFill rotWithShape="1">
                <a:blip r:embed="rId4"/>
                <a:stretch>
                  <a:fillRect l="-7" t="-28" r="7"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23126" y="3076194"/>
                <a:ext cx="10512425" cy="60261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𝑝</m:t>
                          </m:r>
                        </m:sub>
                      </m:sSub>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𝜃</m:t>
                          </m:r>
                        </m:e>
                      </m:acc>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𝑃</m:t>
                      </m:r>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𝑠𝑖𝑛</m:t>
                      </m:r>
                      <m:r>
                        <a:rPr lang="en-US" altLang="zh-CN" i="1">
                          <a:solidFill>
                            <a:srgbClr val="FF0000"/>
                          </a:solidFill>
                          <a:latin typeface="Cambria Math" panose="02040503050406030204" charset="0"/>
                          <a:cs typeface="Cambria Math" panose="02040503050406030204" charset="0"/>
                        </a:rPr>
                        <m:t>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𝑁</m:t>
                      </m:r>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𝑐𝑜𝑠</m:t>
                      </m:r>
                      <m:r>
                        <a:rPr lang="en-US" altLang="zh-CN" i="1">
                          <a:solidFill>
                            <a:srgbClr val="FF0000"/>
                          </a:solidFill>
                          <a:latin typeface="Cambria Math" panose="02040503050406030204" charset="0"/>
                          <a:cs typeface="Cambria Math" panose="02040503050406030204" charset="0"/>
                        </a:rPr>
                        <m:t>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𝑇</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𝑃</m:t>
                      </m:r>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𝑁</m:t>
                      </m:r>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num>
                        <m:den>
                          <m:r>
                            <a:rPr lang="en-US" altLang="zh-CN" i="1">
                              <a:solidFill>
                                <a:srgbClr val="FF0000"/>
                              </a:solidFill>
                              <a:latin typeface="Cambria Math" panose="02040503050406030204" charset="0"/>
                              <a:cs typeface="Cambria Math" panose="02040503050406030204" charset="0"/>
                            </a:rPr>
                            <m:t>2</m:t>
                          </m:r>
                        </m:den>
                      </m:f>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𝑇</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39" name="文本框 38"/>
              <p:cNvSpPr txBox="1">
                <a:spLocks noRot="1" noChangeAspect="1" noMove="1" noResize="1" noEditPoints="1" noAdjustHandles="1" noChangeArrowheads="1" noChangeShapeType="1" noTextEdit="1"/>
              </p:cNvSpPr>
              <p:nvPr/>
            </p:nvSpPr>
            <p:spPr>
              <a:xfrm>
                <a:off x="123126" y="3076194"/>
                <a:ext cx="10512425" cy="602615"/>
              </a:xfrm>
              <a:prstGeom prst="rect">
                <a:avLst/>
              </a:prstGeom>
              <a:blipFill rotWithShape="1">
                <a:blip r:embed="rId5"/>
                <a:stretch>
                  <a:fillRect l="-5" t="-42" r="5"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23126" y="4168394"/>
                <a:ext cx="10793730"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𝑀</m:t>
                      </m:r>
                      <m:f>
                        <m:fPr>
                          <m:ctrlPr>
                            <a:rPr lang="en-US" altLang="zh-CN" i="1">
                              <a:solidFill>
                                <a:schemeClr val="tx1"/>
                              </a:solidFill>
                              <a:latin typeface="Cambria Math" panose="02040503050406030204" charset="0"/>
                              <a:cs typeface="Cambria Math" panose="02040503050406030204" charset="0"/>
                            </a:rPr>
                          </m:ctrlPr>
                        </m:fPr>
                        <m:num>
                          <m:r>
                            <a:rPr lang="en-US" altLang="zh-CN" i="1">
                              <a:solidFill>
                                <a:schemeClr val="tx1"/>
                              </a:solidFill>
                              <a:latin typeface="Cambria Math" panose="02040503050406030204" charset="0"/>
                              <a:cs typeface="Cambria Math" panose="02040503050406030204" charset="0"/>
                            </a:rPr>
                            <m:t>𝜕</m:t>
                          </m:r>
                        </m:num>
                        <m:den>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𝑡</m:t>
                              </m:r>
                            </m:e>
                            <m:sup>
                              <m:r>
                                <a:rPr lang="en-US" altLang="zh-CN" i="1">
                                  <a:solidFill>
                                    <a:schemeClr val="tx1"/>
                                  </a:solidFill>
                                  <a:latin typeface="Cambria Math" panose="02040503050406030204" charset="0"/>
                                  <a:cs typeface="Cambria Math" panose="02040503050406030204" charset="0"/>
                                </a:rPr>
                                <m:t>2</m:t>
                              </m:r>
                            </m:sup>
                          </m:sSup>
                        </m:den>
                      </m:f>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𝑥</m:t>
                      </m:r>
                      <m:r>
                        <a:rPr lang="en-US" altLang="zh-CN" i="1">
                          <a:solidFill>
                            <a:schemeClr val="tx1"/>
                          </a:solidFill>
                          <a:latin typeface="Cambria Math" panose="02040503050406030204" charset="0"/>
                          <a:cs typeface="Cambria Math" panose="02040503050406030204" charset="0"/>
                        </a:rPr>
                        <m:t> − </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𝐿</m:t>
                          </m:r>
                        </m:e>
                        <m:sub>
                          <m:r>
                            <a:rPr lang="en-US" altLang="zh-CN" i="1">
                              <a:solidFill>
                                <a:schemeClr val="tx1"/>
                              </a:solidFill>
                              <a:latin typeface="Cambria Math" panose="02040503050406030204" charset="0"/>
                              <a:cs typeface="Cambria Math" panose="02040503050406030204" charset="0"/>
                            </a:rPr>
                            <m:t>0</m:t>
                          </m:r>
                        </m:sub>
                      </m:sSub>
                      <m:r>
                        <a:rPr lang="en-US" altLang="zh-CN" i="1">
                          <a:solidFill>
                            <a:schemeClr val="tx1"/>
                          </a:solidFill>
                          <a:latin typeface="Cambria Math" panose="02040503050406030204" charset="0"/>
                          <a:cs typeface="Cambria Math" panose="02040503050406030204" charset="0"/>
                        </a:rPr>
                        <m:t>𝑠𝑖𝑛</m:t>
                      </m:r>
                      <m:r>
                        <a:rPr lang="en-US" altLang="zh-CN" i="1">
                          <a:solidFill>
                            <a:schemeClr val="tx1"/>
                          </a:solidFill>
                          <a:latin typeface="Cambria Math" panose="02040503050406030204" charset="0"/>
                          <a:cs typeface="Cambria Math" panose="02040503050406030204" charset="0"/>
                        </a:rPr>
                        <m:t>𝜃</m:t>
                      </m:r>
                      <m:r>
                        <a:rPr lang="en-US" altLang="zh-CN" i="1">
                          <a:solidFill>
                            <a:schemeClr val="tx1"/>
                          </a:solidFill>
                          <a:latin typeface="Cambria Math" panose="02040503050406030204" charset="0"/>
                          <a:cs typeface="Cambria Math" panose="02040503050406030204" charset="0"/>
                        </a:rPr>
                        <m:t> − </m:t>
                      </m:r>
                      <m:r>
                        <a:rPr lang="en-US" altLang="zh-CN" i="1">
                          <a:solidFill>
                            <a:schemeClr val="tx1"/>
                          </a:solidFill>
                          <a:latin typeface="Cambria Math" panose="02040503050406030204" charset="0"/>
                          <a:cs typeface="Cambria Math" panose="02040503050406030204" charset="0"/>
                        </a:rPr>
                        <m:t>𝑙𝑠𝑖𝑛</m:t>
                      </m:r>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𝑁</m:t>
                          </m:r>
                        </m:e>
                        <m:sub>
                          <m:r>
                            <a:rPr lang="en-US" altLang="zh-CN" i="1">
                              <a:solidFill>
                                <a:schemeClr val="tx1"/>
                              </a:solidFill>
                              <a:latin typeface="Cambria Math" panose="02040503050406030204" charset="0"/>
                              <a:cs typeface="Cambria Math" panose="02040503050406030204" charset="0"/>
                            </a:rPr>
                            <m:t>𝑀</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𝑀</m:t>
                      </m:r>
                      <m:r>
                        <a:rPr lang="en-US" altLang="zh-CN" i="1">
                          <a:solidFill>
                            <a:schemeClr val="tx1"/>
                          </a:solidFill>
                          <a:latin typeface="Cambria Math" panose="02040503050406030204" charset="0"/>
                          <a:cs typeface="Cambria Math" panose="02040503050406030204" charset="0"/>
                        </a:rPr>
                        <m:t>(</m:t>
                      </m:r>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𝑥</m:t>
                          </m:r>
                        </m:e>
                      </m:acc>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𝑙𝑠𝑖𝑛</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charset="0"/>
                              <a:cs typeface="Cambria Math" panose="02040503050406030204" charset="0"/>
                            </a:rPr>
                          </m:ctrlPr>
                        </m:sSupPr>
                        <m:e>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m:t>
                              </m:r>
                            </m:e>
                          </m:acc>
                        </m:e>
                        <m:sup>
                          <m:r>
                            <a:rPr lang="en-US" altLang="zh-CN" i="1">
                              <a:solidFill>
                                <a:schemeClr val="tx1"/>
                              </a:solidFill>
                              <a:latin typeface="Cambria Math" panose="02040503050406030204" charset="0"/>
                              <a:cs typeface="Cambria Math" panose="02040503050406030204" charset="0"/>
                            </a:rPr>
                            <m:t>2</m:t>
                          </m:r>
                        </m:sup>
                      </m:sSup>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𝑙𝑐𝑜𝑠</m:t>
                      </m:r>
                      <m:r>
                        <a:rPr lang="en-US" altLang="zh-CN" i="1">
                          <a:solidFill>
                            <a:schemeClr val="tx1"/>
                          </a:solidFill>
                          <a:latin typeface="Cambria Math" panose="02040503050406030204" charset="0"/>
                          <a:cs typeface="Cambria Math" panose="02040503050406030204" charset="0"/>
                        </a:rPr>
                        <m:t>∅</m:t>
                      </m:r>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m:t>
                          </m:r>
                        </m:e>
                      </m:acc>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𝑠𝑖𝑛</m:t>
                      </m:r>
                      <m:r>
                        <a:rPr lang="en-US" altLang="zh-CN" i="1">
                          <a:solidFill>
                            <a:schemeClr val="tx1"/>
                          </a:solidFill>
                          <a:latin typeface="Cambria Math" panose="02040503050406030204" charset="0"/>
                          <a:cs typeface="Cambria Math" panose="02040503050406030204" charset="0"/>
                        </a:rPr>
                        <m:t>𝜃</m:t>
                      </m:r>
                      <m:sSup>
                        <m:sSupPr>
                          <m:ctrlPr>
                            <a:rPr lang="en-US" altLang="zh-CN" i="1">
                              <a:solidFill>
                                <a:schemeClr val="tx1"/>
                              </a:solidFill>
                              <a:latin typeface="Cambria Math" panose="02040503050406030204" charset="0"/>
                              <a:cs typeface="Cambria Math" panose="02040503050406030204" charset="0"/>
                            </a:rPr>
                          </m:ctrlPr>
                        </m:sSupPr>
                        <m:e>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𝜃</m:t>
                              </m:r>
                            </m:e>
                          </m:acc>
                        </m:e>
                        <m:sup>
                          <m:r>
                            <a:rPr lang="en-US" altLang="zh-CN" i="1">
                              <a:solidFill>
                                <a:schemeClr val="tx1"/>
                              </a:solidFill>
                              <a:latin typeface="Cambria Math" panose="02040503050406030204" charset="0"/>
                              <a:cs typeface="Cambria Math" panose="02040503050406030204" charset="0"/>
                            </a:rPr>
                            <m:t>2</m:t>
                          </m:r>
                        </m:sup>
                      </m:sSup>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𝐿</m:t>
                          </m:r>
                        </m:e>
                        <m:sub>
                          <m:r>
                            <a:rPr lang="en-US" altLang="zh-CN" i="1">
                              <a:solidFill>
                                <a:schemeClr val="tx1"/>
                              </a:solidFill>
                              <a:latin typeface="Cambria Math" panose="02040503050406030204" charset="0"/>
                              <a:cs typeface="Cambria Math" panose="02040503050406030204" charset="0"/>
                            </a:rPr>
                            <m:t>0</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𝑐𝑜𝑠</m:t>
                      </m:r>
                      <m:r>
                        <a:rPr lang="en-US" altLang="zh-CN" i="1">
                          <a:solidFill>
                            <a:schemeClr val="tx1"/>
                          </a:solidFill>
                          <a:latin typeface="Cambria Math" panose="02040503050406030204" charset="0"/>
                          <a:cs typeface="Cambria Math" panose="02040503050406030204" charset="0"/>
                        </a:rPr>
                        <m:t>𝜃</m:t>
                      </m:r>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𝜃</m:t>
                          </m:r>
                        </m:e>
                      </m:acc>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𝐿</m:t>
                          </m:r>
                        </m:e>
                        <m:sub>
                          <m:r>
                            <a:rPr lang="en-US" altLang="zh-CN" i="1">
                              <a:solidFill>
                                <a:schemeClr val="tx1"/>
                              </a:solidFill>
                              <a:latin typeface="Cambria Math" panose="02040503050406030204" charset="0"/>
                              <a:cs typeface="Cambria Math" panose="02040503050406030204" charset="0"/>
                            </a:rPr>
                            <m:t>0</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𝑀</m:t>
                      </m:r>
                      <m:r>
                        <a:rPr lang="en-US" altLang="zh-CN" i="1">
                          <a:solidFill>
                            <a:schemeClr val="tx1"/>
                          </a:solidFill>
                          <a:latin typeface="Cambria Math" panose="02040503050406030204" charset="0"/>
                          <a:cs typeface="Cambria Math" panose="02040503050406030204" charset="0"/>
                        </a:rPr>
                        <m:t>(</m:t>
                      </m:r>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𝑥</m:t>
                          </m:r>
                        </m:e>
                      </m:acc>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𝑙</m:t>
                      </m:r>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m:t>
                          </m:r>
                        </m:e>
                      </m:acc>
                      <m:r>
                        <a:rPr lang="en-US" altLang="zh-CN" i="1">
                          <a:solidFill>
                            <a:schemeClr val="tx1"/>
                          </a:solidFill>
                          <a:latin typeface="Cambria Math" panose="02040503050406030204" charset="0"/>
                          <a:cs typeface="Cambria Math" panose="02040503050406030204" charset="0"/>
                        </a:rPr>
                        <m:t>−</m:t>
                      </m:r>
                      <m:acc>
                        <m:accPr>
                          <m:chr m:val="̈"/>
                          <m:ctrlPr>
                            <a:rPr lang="en-US" altLang="zh-CN" i="1">
                              <a:solidFill>
                                <a:schemeClr val="tx1"/>
                              </a:solidFill>
                              <a:latin typeface="Cambria Math" panose="02040503050406030204"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𝜃</m:t>
                          </m:r>
                        </m:e>
                      </m:acc>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𝐿</m:t>
                          </m:r>
                        </m:e>
                        <m:sub>
                          <m:r>
                            <a:rPr lang="en-US" altLang="zh-CN" i="1">
                              <a:solidFill>
                                <a:schemeClr val="tx1"/>
                              </a:solidFill>
                              <a:latin typeface="Cambria Math" panose="02040503050406030204" charset="0"/>
                              <a:cs typeface="Cambria Math" panose="02040503050406030204" charset="0"/>
                            </a:rPr>
                            <m:t>0</m:t>
                          </m:r>
                        </m:sub>
                      </m:sSub>
                      <m:r>
                        <a:rPr lang="en-US" altLang="zh-CN" i="1">
                          <a:solidFill>
                            <a:schemeClr val="tx1"/>
                          </a:solidFill>
                          <a:latin typeface="Cambria Math" panose="02040503050406030204" charset="0"/>
                          <a:cs typeface="Cambria Math" panose="02040503050406030204" charset="0"/>
                        </a:rPr>
                        <m:t>)</m:t>
                      </m:r>
                    </m:oMath>
                  </m:oMathPara>
                </a14:m>
                <a:endParaRPr lang="en-US" altLang="zh-CN" i="1">
                  <a:solidFill>
                    <a:schemeClr val="tx1"/>
                  </a:solidFill>
                  <a:latin typeface="Cambria Math" panose="02040503050406030204" charset="0"/>
                  <a:ea typeface="MS Mincho"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123126" y="4168394"/>
                <a:ext cx="10793730" cy="619125"/>
              </a:xfrm>
              <a:prstGeom prst="rect">
                <a:avLst/>
              </a:prstGeom>
              <a:blipFill rotWithShape="1">
                <a:blip r:embed="rId6"/>
                <a:stretch>
                  <a:fillRect l="-5" t="-41" r="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23126" y="4732909"/>
                <a:ext cx="10590530" cy="61912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𝑀</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𝑡</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𝑀</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𝑙𝑐𝑜𝑠</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𝑙𝑠𝑖𝑛</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𝜃</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23126" y="4732909"/>
                <a:ext cx="10590530" cy="619125"/>
              </a:xfrm>
              <a:prstGeom prst="rect">
                <a:avLst/>
              </a:prstGeom>
              <a:blipFill rotWithShape="1">
                <a:blip r:embed="rId7"/>
                <a:stretch>
                  <a:fillRect l="-5" t="-41" r="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23190" y="5462905"/>
                <a:ext cx="12068810" cy="406400"/>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𝑀</m:t>
                          </m:r>
                        </m:sub>
                      </m:sSub>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𝑙𝑠𝑖𝑛</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𝑙𝑐𝑜𝑠</m:t>
                      </m:r>
                      <m:r>
                        <a:rPr lang="en-US" altLang="zh-CN" i="1">
                          <a:solidFill>
                            <a:srgbClr val="FF0000"/>
                          </a:solidFill>
                          <a:latin typeface="Cambria Math" panose="02040503050406030204" charset="0"/>
                          <a:cs typeface="Cambria Math" panose="02040503050406030204" charset="0"/>
                        </a:rPr>
                        <m:t>∅ +</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𝑃</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m:t>
                      </m:r>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𝑁</m:t>
                          </m:r>
                        </m:e>
                        <m:sub>
                          <m:r>
                            <a:rPr lang="en-US" altLang="zh-CN" i="1">
                              <a:solidFill>
                                <a:srgbClr val="FF0000"/>
                              </a:solidFill>
                              <a:latin typeface="Cambria Math" panose="02040503050406030204" charset="0"/>
                              <a:cs typeface="Cambria Math" panose="02040503050406030204" charset="0"/>
                            </a:rPr>
                            <m:t>𝑀</m:t>
                          </m:r>
                        </m:sub>
                      </m:sSub>
                      <m:r>
                        <a:rPr lang="en-US" altLang="zh-CN" i="1">
                          <a:solidFill>
                            <a:srgbClr val="FF0000"/>
                          </a:solidFill>
                          <a:latin typeface="Cambria Math" panose="02040503050406030204" charset="0"/>
                          <a:cs typeface="Cambria Math" panose="02040503050406030204" charset="0"/>
                        </a:rPr>
                        <m:t>𝑙</m:t>
                      </m:r>
                      <m:r>
                        <a:rPr lang="en-US" altLang="zh-CN" i="1">
                          <a:solidFill>
                            <a:srgbClr val="FF0000"/>
                          </a:solidFill>
                          <a:latin typeface="Cambria Math" panose="02040503050406030204" charset="0"/>
                          <a:cs typeface="Cambria Math" panose="02040503050406030204" charset="0"/>
                        </a:rPr>
                        <m:t> +</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𝑇</m:t>
                          </m:r>
                        </m:e>
                        <m:sub>
                          <m:r>
                            <a:rPr lang="en-US" altLang="zh-CN" i="1">
                              <a:solidFill>
                                <a:srgbClr val="FF0000"/>
                              </a:solidFill>
                              <a:latin typeface="Cambria Math" panose="02040503050406030204" charset="0"/>
                              <a:cs typeface="Cambria Math" panose="02040503050406030204" charset="0"/>
                            </a:rPr>
                            <m:t>𝑝</m:t>
                          </m:r>
                        </m:sub>
                      </m:sSub>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23190" y="5462905"/>
                <a:ext cx="12068810" cy="4064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8128000" y="18415"/>
                <a:ext cx="4064000" cy="64516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en-US" altLang="zh-CN" i="1">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8128000" y="18415"/>
                <a:ext cx="4064000" cy="64516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546921" y="1023239"/>
                <a:ext cx="1586865" cy="826135"/>
              </a:xfrm>
              <a:prstGeom prst="rect">
                <a:avLst/>
              </a:prstGeom>
              <a:noFill/>
            </p:spPr>
            <p:txBody>
              <a:bodyPr wrap="none" rtlCol="0" anchor="t">
                <a:spAutoFit/>
              </a:bodyPr>
              <a:p>
                <a:pPr algn="l"/>
                <a14:m>
                  <m:oMathPara xmlns:m="http://schemas.openxmlformats.org/officeDocument/2006/math">
                    <m:oMathParaPr>
                      <m:jc m:val="left"/>
                    </m:oMathParaPr>
                    <m:oMath xmlns:m="http://schemas.openxmlformats.org/officeDocument/2006/math">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𝑥</m:t>
                          </m:r>
                        </m:e>
                      </m:acc>
                      <m:r>
                        <a:rPr lang="en-US" altLang="zh-CN" i="1">
                          <a:solidFill>
                            <a:srgbClr val="FF0000"/>
                          </a:solidFill>
                          <a:latin typeface="Cambria Math" panose="02040503050406030204" charset="0"/>
                          <a:cs typeface="Cambria Math" panose="02040503050406030204" charset="0"/>
                        </a:rPr>
                        <m:t>=</m:t>
                      </m:r>
                      <m:f>
                        <m:fPr>
                          <m:ctrlPr>
                            <a:rPr lang="en-US" altLang="zh-CN" i="1">
                              <a:solidFill>
                                <a:srgbClr val="FF0000"/>
                              </a:solidFill>
                              <a:latin typeface="Cambria Math" panose="02040503050406030204" charset="0"/>
                              <a:cs typeface="Cambria Math" panose="02040503050406030204" charset="0"/>
                            </a:rPr>
                          </m:ctrlPr>
                        </m:fPr>
                        <m:num>
                          <m:r>
                            <a:rPr lang="en-US" altLang="zh-CN" i="1">
                              <a:solidFill>
                                <a:srgbClr val="FF0000"/>
                              </a:solidFill>
                              <a:latin typeface="Cambria Math" panose="02040503050406030204" charset="0"/>
                              <a:cs typeface="Cambria Math" panose="02040503050406030204" charset="0"/>
                            </a:rPr>
                            <m:t>𝑇</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𝑁</m:t>
                          </m:r>
                          <m:r>
                            <a:rPr lang="en-US" altLang="zh-CN" i="1">
                              <a:solidFill>
                                <a:srgbClr val="FF0000"/>
                              </a:solidFill>
                              <a:latin typeface="Cambria Math" panose="02040503050406030204" charset="0"/>
                              <a:cs typeface="Cambria Math" panose="02040503050406030204" charset="0"/>
                            </a:rPr>
                            <m:t>𝑅</m:t>
                          </m:r>
                        </m:num>
                        <m:den>
                          <m:f>
                            <m:fPr>
                              <m:ctrlPr>
                                <a:rPr lang="en-US" altLang="zh-CN" i="1">
                                  <a:solidFill>
                                    <a:srgbClr val="FF0000"/>
                                  </a:solidFill>
                                  <a:latin typeface="Cambria Math" panose="02040503050406030204" charset="0"/>
                                  <a:cs typeface="Cambria Math" panose="02040503050406030204" charset="0"/>
                                </a:rPr>
                              </m:ctrlPr>
                            </m:fPr>
                            <m:num>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𝐼</m:t>
                                  </m:r>
                                </m:e>
                                <m:sub>
                                  <m:r>
                                    <a:rPr lang="en-US" altLang="zh-CN" i="1">
                                      <a:solidFill>
                                        <a:srgbClr val="FF0000"/>
                                      </a:solidFill>
                                      <a:latin typeface="Cambria Math" panose="02040503050406030204" charset="0"/>
                                      <a:cs typeface="Cambria Math" panose="02040503050406030204" charset="0"/>
                                    </a:rPr>
                                    <m:t>𝑤</m:t>
                                  </m:r>
                                </m:sub>
                              </m:sSub>
                            </m:num>
                            <m:den>
                              <m:r>
                                <a:rPr lang="en-US" altLang="zh-CN" i="1">
                                  <a:solidFill>
                                    <a:srgbClr val="FF0000"/>
                                  </a:solidFill>
                                  <a:latin typeface="Cambria Math" panose="02040503050406030204" charset="0"/>
                                  <a:cs typeface="Cambria Math" panose="02040503050406030204" charset="0"/>
                                </a:rPr>
                                <m:t>𝑅</m:t>
                              </m:r>
                            </m:den>
                          </m:f>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𝑚</m:t>
                              </m:r>
                            </m:e>
                            <m:sub>
                              <m:r>
                                <a:rPr lang="en-US" altLang="zh-CN" i="1">
                                  <a:solidFill>
                                    <a:srgbClr val="FF0000"/>
                                  </a:solidFill>
                                  <a:latin typeface="Cambria Math" panose="02040503050406030204" charset="0"/>
                                  <a:cs typeface="Cambria Math" panose="02040503050406030204" charset="0"/>
                                </a:rPr>
                                <m:t>𝑤</m:t>
                              </m:r>
                            </m:sub>
                          </m:sSub>
                          <m:r>
                            <a:rPr lang="en-US" altLang="zh-CN" i="1">
                              <a:solidFill>
                                <a:srgbClr val="FF0000"/>
                              </a:solidFill>
                              <a:latin typeface="Cambria Math" panose="02040503050406030204" charset="0"/>
                              <a:cs typeface="Cambria Math" panose="02040503050406030204" charset="0"/>
                            </a:rPr>
                            <m:t>𝑅</m:t>
                          </m:r>
                        </m:den>
                      </m:f>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546921" y="1023239"/>
                <a:ext cx="1586865" cy="826135"/>
              </a:xfrm>
              <a:prstGeom prst="rect">
                <a:avLst/>
              </a:prstGeom>
              <a:blipFill rotWithShape="1">
                <a:blip r:embed="rId10"/>
                <a:stretch>
                  <a:fillRect l="-36" t="-31" r="36" b="31"/>
                </a:stretch>
              </a:blipFill>
            </p:spPr>
            <p:txBody>
              <a:bodyPr/>
              <a:lstStyle/>
              <a:p>
                <a:r>
                  <a:rPr lang="zh-CN" altLang="en-US">
                    <a:noFill/>
                  </a:rPr>
                  <a:t> </a:t>
                </a:r>
              </a:p>
            </p:txBody>
          </p:sp>
        </mc:Fallback>
      </mc:AlternateContent>
      <p:sp>
        <p:nvSpPr>
          <p:cNvPr id="6" name="文本框 5"/>
          <p:cNvSpPr txBox="1"/>
          <p:nvPr/>
        </p:nvSpPr>
        <p:spPr>
          <a:xfrm>
            <a:off x="4558665" y="1235075"/>
            <a:ext cx="2614930" cy="398780"/>
          </a:xfrm>
          <a:prstGeom prst="rect">
            <a:avLst/>
          </a:prstGeom>
          <a:noFill/>
        </p:spPr>
        <p:txBody>
          <a:bodyPr wrap="square" rtlCol="0">
            <a:spAutoFit/>
          </a:bodyPr>
          <a:p>
            <a:r>
              <a:rPr lang="zh-CN" altLang="en-US" sz="2000" b="1">
                <a:solidFill>
                  <a:srgbClr val="FF0000"/>
                </a:solidFill>
              </a:rPr>
              <a:t>第一动力学方程</a:t>
            </a:r>
            <a:endParaRPr lang="zh-CN" altLang="en-US" sz="2000" b="1">
              <a:solidFill>
                <a:srgbClr val="FF0000"/>
              </a:solidFill>
            </a:endParaRPr>
          </a:p>
        </p:txBody>
      </p:sp>
      <p:sp>
        <p:nvSpPr>
          <p:cNvPr id="7" name="右大括号 6"/>
          <p:cNvSpPr/>
          <p:nvPr/>
        </p:nvSpPr>
        <p:spPr>
          <a:xfrm>
            <a:off x="2111375" y="935355"/>
            <a:ext cx="233045" cy="854075"/>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nvSpPr>
        <p:spPr>
          <a:xfrm>
            <a:off x="4558665" y="3723640"/>
            <a:ext cx="2614930" cy="398780"/>
          </a:xfrm>
          <a:prstGeom prst="rect">
            <a:avLst/>
          </a:prstGeom>
          <a:noFill/>
        </p:spPr>
        <p:txBody>
          <a:bodyPr wrap="square" rtlCol="0">
            <a:spAutoFit/>
          </a:bodyPr>
          <a:p>
            <a:r>
              <a:rPr lang="zh-CN" altLang="en-US" sz="2000" b="1">
                <a:solidFill>
                  <a:srgbClr val="FF0000"/>
                </a:solidFill>
              </a:rPr>
              <a:t>第</a:t>
            </a:r>
            <a:r>
              <a:rPr lang="zh-CN" altLang="en-US" sz="2000" b="1">
                <a:solidFill>
                  <a:srgbClr val="FF0000"/>
                </a:solidFill>
              </a:rPr>
              <a:t>二动力学方程</a:t>
            </a:r>
            <a:endParaRPr lang="zh-CN" altLang="en-US" sz="2000" b="1">
              <a:solidFill>
                <a:srgbClr val="FF0000"/>
              </a:solidFill>
            </a:endParaRPr>
          </a:p>
        </p:txBody>
      </p:sp>
      <p:sp>
        <p:nvSpPr>
          <p:cNvPr id="20" name="文本框 19"/>
          <p:cNvSpPr txBox="1"/>
          <p:nvPr/>
        </p:nvSpPr>
        <p:spPr>
          <a:xfrm>
            <a:off x="4563110" y="6090920"/>
            <a:ext cx="2614930" cy="398780"/>
          </a:xfrm>
          <a:prstGeom prst="rect">
            <a:avLst/>
          </a:prstGeom>
          <a:noFill/>
        </p:spPr>
        <p:txBody>
          <a:bodyPr wrap="square" rtlCol="0">
            <a:spAutoFit/>
          </a:bodyPr>
          <a:p>
            <a:r>
              <a:rPr lang="zh-CN" altLang="en-US" sz="2000" b="1">
                <a:solidFill>
                  <a:srgbClr val="FF0000"/>
                </a:solidFill>
              </a:rPr>
              <a:t>第</a:t>
            </a:r>
            <a:r>
              <a:rPr lang="zh-CN" altLang="en-US" sz="2000" b="1">
                <a:solidFill>
                  <a:srgbClr val="FF0000"/>
                </a:solidFill>
              </a:rPr>
              <a:t>三动力学方程</a:t>
            </a:r>
            <a:endParaRPr lang="zh-CN" altLang="en-US" sz="2000" b="1">
              <a:solidFill>
                <a:srgbClr val="FF0000"/>
              </a:solidFill>
            </a:endParaRPr>
          </a:p>
        </p:txBody>
      </p:sp>
      <mc:AlternateContent xmlns:mc="http://schemas.openxmlformats.org/markup-compatibility/2006">
        <mc:Choice xmlns:a14="http://schemas.microsoft.com/office/drawing/2010/main" Requires="a14">
          <p:sp>
            <p:nvSpPr>
              <p:cNvPr id="23" name="文本框 22"/>
              <p:cNvSpPr txBox="1"/>
              <p:nvPr/>
            </p:nvSpPr>
            <p:spPr>
              <a:xfrm>
                <a:off x="8997315" y="795655"/>
                <a:ext cx="3194685" cy="368300"/>
              </a:xfrm>
              <a:prstGeom prst="rect">
                <a:avLst/>
              </a:prstGeom>
              <a:noFill/>
            </p:spPr>
            <p:txBody>
              <a:bodyPr wrap="square" rtlCol="0">
                <a:spAutoFit/>
              </a:bodyPr>
              <a:p>
                <a14:m>
                  <m:oMath xmlns:m="http://schemas.openxmlformats.org/officeDocument/2006/math">
                    <m:r>
                      <a:rPr lang="en-US" altLang="zh-CN" i="1">
                        <a:solidFill>
                          <a:srgbClr val="00B0F0"/>
                        </a:solidFill>
                        <a:latin typeface="Cambria Math" panose="02040503050406030204" charset="0"/>
                        <a:cs typeface="Cambria Math" panose="02040503050406030204" charset="0"/>
                      </a:rPr>
                      <m:t>𝑁</m:t>
                    </m:r>
                    <m:r>
                      <a:rPr lang="en-US" altLang="zh-CN" i="1">
                        <a:solidFill>
                          <a:srgbClr val="00B0F0"/>
                        </a:solidFill>
                        <a:latin typeface="Cambria Math" panose="02040503050406030204" charset="0"/>
                        <a:cs typeface="Cambria Math" panose="02040503050406030204" charset="0"/>
                      </a:rPr>
                      <m:t>=</m:t>
                    </m:r>
                    <m:r>
                      <a:rPr lang="en-US" altLang="zh-CN" i="1">
                        <a:solidFill>
                          <a:srgbClr val="00B0F0"/>
                        </a:solidFill>
                        <a:latin typeface="Cambria Math" panose="02040503050406030204" charset="0"/>
                        <a:cs typeface="Cambria Math" panose="02040503050406030204" charset="0"/>
                      </a:rPr>
                      <m:t>𝐹𝑠𝑖𝑛</m:t>
                    </m:r>
                    <m:r>
                      <a:rPr lang="en-US" altLang="zh-CN" i="1">
                        <a:solidFill>
                          <a:srgbClr val="00B0F0"/>
                        </a:solidFill>
                        <a:latin typeface="Cambria Math" panose="02040503050406030204" charset="0"/>
                        <a:cs typeface="Cambria Math" panose="02040503050406030204" charset="0"/>
                      </a:rPr>
                      <m:t>𝜃</m:t>
                    </m:r>
                  </m:oMath>
                </a14:m>
                <a:r>
                  <a:rPr lang="zh-CN" altLang="en-US">
                    <a:solidFill>
                      <a:srgbClr val="00B0F0"/>
                    </a:solidFill>
                    <a:latin typeface="Cambria Math" panose="02040503050406030204" charset="0"/>
                    <a:cs typeface="Cambria Math" panose="02040503050406030204" charset="0"/>
                  </a:rPr>
                  <a:t>，</a:t>
                </a:r>
                <a:r>
                  <a:rPr lang="en-US" altLang="zh-CN">
                    <a:solidFill>
                      <a:srgbClr val="00B0F0"/>
                    </a:solidFill>
                    <a:latin typeface="Cambria Math" panose="02040503050406030204" charset="0"/>
                    <a:cs typeface="Cambria Math" panose="02040503050406030204" charset="0"/>
                  </a:rPr>
                  <a:t>P = </a:t>
                </a:r>
                <a14:m>
                  <m:oMath xmlns:m="http://schemas.openxmlformats.org/officeDocument/2006/math">
                    <m:r>
                      <a:rPr lang="en-US" altLang="zh-CN" i="1">
                        <a:solidFill>
                          <a:srgbClr val="00B0F0"/>
                        </a:solidFill>
                        <a:latin typeface="Cambria Math" panose="02040503050406030204" charset="0"/>
                        <a:cs typeface="Cambria Math" panose="02040503050406030204" charset="0"/>
                      </a:rPr>
                      <m:t>𝐹𝑐𝑜𝑠</m:t>
                    </m:r>
                    <m:r>
                      <a:rPr lang="en-US" altLang="zh-CN" i="1">
                        <a:solidFill>
                          <a:srgbClr val="00B0F0"/>
                        </a:solidFill>
                        <a:latin typeface="Cambria Math" panose="02040503050406030204" charset="0"/>
                        <a:cs typeface="Cambria Math" panose="02040503050406030204" charset="0"/>
                      </a:rPr>
                      <m:t>𝜃</m:t>
                    </m:r>
                  </m:oMath>
                </a14:m>
                <a:endParaRPr lang="en-US" altLang="zh-CN" i="1">
                  <a:solidFill>
                    <a:srgbClr val="00B0F0"/>
                  </a:solidFill>
                  <a:latin typeface="Cambria Math" panose="02040503050406030204" charset="0"/>
                  <a:cs typeface="Cambria Math" panose="02040503050406030204"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8997315" y="795655"/>
                <a:ext cx="3194685" cy="368300"/>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635" y="354330"/>
                <a:ext cx="12191365" cy="1753235"/>
              </a:xfrm>
              <a:prstGeom prst="rect">
                <a:avLst/>
              </a:prstGeom>
              <a:noFill/>
            </p:spPr>
            <p:txBody>
              <a:bodyPr wrap="square" rtlCol="0">
                <a:spAutoFit/>
              </a:bodyPr>
              <a:p>
                <a:pPr indent="457200" fontAlgn="auto">
                  <a:lnSpc>
                    <a:spcPct val="150000"/>
                  </a:lnSpc>
                </a:pPr>
                <a:r>
                  <a:rPr lang="zh-CN" altLang="en-US"/>
                  <a:t>因为我们在这个例子中使用的分析和控制设计技术只适用于线性系统，所以这组方程需要线性化。具体地说，我们将线性化关于垂直向上的平衡位置的方程，$\theta$ = $\pi$，并假设系统保持在这个平衡的一个小邻域内。这个假设应该是合理有效的，因为在控制下，我们希望摆偏离垂直向上的位置不超过20度。设</a:t>
                </a:r>
                <a14:m>
                  <m:oMath xmlns:m="http://schemas.openxmlformats.org/officeDocument/2006/math">
                    <m:r>
                      <a:rPr lang="en-US" altLang="zh-CN">
                        <a:latin typeface="Cambria Math" panose="02040503050406030204" charset="0"/>
                        <a:cs typeface="Cambria Math" panose="02040503050406030204" charset="0"/>
                      </a:rPr>
                      <m:t>∅</m:t>
                    </m:r>
                  </m:oMath>
                </a14:m>
                <a:r>
                  <a:rPr lang="zh-CN" altLang="en-US"/>
                  <a:t>表示摆位置与平衡位置的偏差，即</a:t>
                </a:r>
                <a14:m>
                  <m:oMath xmlns:m="http://schemas.openxmlformats.org/officeDocument/2006/math">
                    <m:r>
                      <a:rPr lang="en-US" altLang="zh-CN">
                        <a:latin typeface="Cambria Math" panose="02040503050406030204" charset="0"/>
                        <a:cs typeface="Cambria Math" panose="02040503050406030204" charset="0"/>
                      </a:rPr>
                      <m:t>∅</m:t>
                    </m:r>
                    <m:r>
                      <a:rPr lang="en-US" altLang="zh-CN">
                        <a:latin typeface="Cambria Math" panose="02040503050406030204" charset="0"/>
                        <a:cs typeface="Cambria Math" panose="02040503050406030204" charset="0"/>
                      </a:rPr>
                      <m:t>=</m:t>
                    </m:r>
                    <m:r>
                      <m:rPr>
                        <m:sty m:val="p"/>
                      </m:rPr>
                      <a:rPr lang="en-US" altLang="zh-CN">
                        <a:latin typeface="Cambria Math" panose="02040503050406030204" charset="0"/>
                        <a:cs typeface="Cambria Math" panose="02040503050406030204" charset="0"/>
                      </a:rPr>
                      <m:t>θ</m:t>
                    </m:r>
                    <m:r>
                      <a:rPr lang="en-US" altLang="zh-CN">
                        <a:latin typeface="Cambria Math" panose="02040503050406030204" charset="0"/>
                        <a:cs typeface="Cambria Math" panose="02040503050406030204" charset="0"/>
                      </a:rPr>
                      <m:t>+</m:t>
                    </m:r>
                    <m:r>
                      <m:rPr>
                        <m:sty m:val="p"/>
                      </m:rPr>
                      <a:rPr lang="en-US" altLang="zh-CN">
                        <a:latin typeface="Cambria Math" panose="02040503050406030204" charset="0"/>
                        <a:cs typeface="Cambria Math" panose="02040503050406030204" charset="0"/>
                      </a:rPr>
                      <m:t>π</m:t>
                    </m:r>
                  </m:oMath>
                </a14:m>
                <a:r>
                  <a:rPr lang="zh-CN" altLang="en-US">
                    <a:latin typeface="Cambria Math" panose="02040503050406030204" charset="0"/>
                    <a:cs typeface="Cambria Math" panose="02040503050406030204" charset="0"/>
                  </a:rPr>
                  <a:t>，再次假设平衡有一小</a:t>
                </a:r>
                <a:r>
                  <a:rPr lang="zh-CN" altLang="en-US">
                    <a:latin typeface="Cambria Math" panose="02040503050406030204" charset="0"/>
                    <a:cs typeface="Cambria Math" panose="02040503050406030204" charset="0"/>
                  </a:rPr>
                  <a:t>偏差个</a:t>
                </a:r>
                <a14:m>
                  <m:oMath xmlns:m="http://schemas.openxmlformats.org/officeDocument/2006/math">
                    <m:r>
                      <a:rPr lang="en-US" altLang="zh-CN">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，我们可以在我们的系统方程中使用以下的非线性函数的小角度近似：</a:t>
                </a:r>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35" y="354330"/>
                <a:ext cx="12191365" cy="175323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733101" y="2227199"/>
                <a:ext cx="288671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3733101" y="2227199"/>
                <a:ext cx="2886710" cy="368300"/>
              </a:xfrm>
              <a:prstGeom prst="rect">
                <a:avLst/>
              </a:prstGeom>
              <a:blipFill rotWithShape="1">
                <a:blip r:embed="rId2"/>
                <a:stretch>
                  <a:fillRect l="-20" t="-69" r="20"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733101" y="2714879"/>
                <a:ext cx="285686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3733101" y="2714879"/>
                <a:ext cx="2856865" cy="368300"/>
              </a:xfrm>
              <a:prstGeom prst="rect">
                <a:avLst/>
              </a:prstGeom>
              <a:blipFill rotWithShape="1">
                <a:blip r:embed="rId3"/>
                <a:stretch>
                  <a:fillRect l="-20" t="-69" r="20"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733101" y="3210179"/>
                <a:ext cx="1504950" cy="37973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 =</m:t>
                      </m:r>
                      <m:sSup>
                        <m:sSupPr>
                          <m:ctrlPr>
                            <a:rPr lang="en-US" altLang="zh-CN" i="1">
                              <a:latin typeface="Cambria Math" panose="02040503050406030204" charset="0"/>
                              <a:cs typeface="Cambria Math" panose="02040503050406030204" charset="0"/>
                            </a:rPr>
                          </m:ctrlPr>
                        </m:sSup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3733101" y="3210179"/>
                <a:ext cx="1504950" cy="379730"/>
              </a:xfrm>
              <a:prstGeom prst="rect">
                <a:avLst/>
              </a:prstGeom>
              <a:blipFill rotWithShape="1">
                <a:blip r:embed="rId4"/>
                <a:stretch>
                  <a:fillRect l="-38" t="-67" r="38" b="67"/>
                </a:stretch>
              </a:blipFill>
            </p:spPr>
            <p:txBody>
              <a:bodyPr/>
              <a:lstStyle/>
              <a:p>
                <a:r>
                  <a:rPr lang="zh-CN" altLang="en-US">
                    <a:noFill/>
                  </a:rPr>
                  <a:t> </a:t>
                </a:r>
              </a:p>
            </p:txBody>
          </p:sp>
        </mc:Fallback>
      </mc:AlternateContent>
      <p:sp>
        <p:nvSpPr>
          <p:cNvPr id="34" name="文本框 33"/>
          <p:cNvSpPr txBox="1"/>
          <p:nvPr/>
        </p:nvSpPr>
        <p:spPr>
          <a:xfrm>
            <a:off x="1232535" y="4147820"/>
            <a:ext cx="4064000" cy="368300"/>
          </a:xfrm>
          <a:prstGeom prst="rect">
            <a:avLst/>
          </a:prstGeom>
          <a:noFill/>
        </p:spPr>
        <p:txBody>
          <a:bodyPr wrap="square" rtlCol="0">
            <a:spAutoFit/>
          </a:bodyPr>
          <a:p>
            <a:r>
              <a:rPr lang="zh-CN" altLang="en-US">
                <a:solidFill>
                  <a:srgbClr val="FF0000"/>
                </a:solidFill>
              </a:rPr>
              <a:t>第一动力学方程：</a:t>
            </a:r>
            <a:endParaRPr lang="zh-CN" altLang="en-US">
              <a:solidFill>
                <a:srgbClr val="FF0000"/>
              </a:solidFill>
            </a:endParaRPr>
          </a:p>
        </p:txBody>
      </p:sp>
      <mc:AlternateContent xmlns:mc="http://schemas.openxmlformats.org/markup-compatibility/2006">
        <mc:Choice xmlns:a14="http://schemas.microsoft.com/office/drawing/2010/main" Requires="a14">
          <p:sp>
            <p:nvSpPr>
              <p:cNvPr id="36" name="文本框 35"/>
              <p:cNvSpPr txBox="1"/>
              <p:nvPr/>
            </p:nvSpPr>
            <p:spPr>
              <a:xfrm>
                <a:off x="1698561" y="4625594"/>
                <a:ext cx="2811780" cy="3790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36" name="文本框 35"/>
              <p:cNvSpPr txBox="1">
                <a:spLocks noRot="1" noChangeAspect="1" noMove="1" noResize="1" noEditPoints="1" noAdjustHandles="1" noChangeArrowheads="1" noChangeShapeType="1" noTextEdit="1"/>
              </p:cNvSpPr>
              <p:nvPr/>
            </p:nvSpPr>
            <p:spPr>
              <a:xfrm>
                <a:off x="1698561" y="4625594"/>
                <a:ext cx="2811780" cy="379095"/>
              </a:xfrm>
              <a:prstGeom prst="rect">
                <a:avLst/>
              </a:prstGeom>
              <a:blipFill rotWithShape="1">
                <a:blip r:embed="rId5"/>
                <a:stretch>
                  <a:fillRect l="-20" t="-67" r="20" b="67"/>
                </a:stretch>
              </a:blipFill>
            </p:spPr>
            <p:txBody>
              <a:bodyPr/>
              <a:lstStyle/>
              <a:p>
                <a:r>
                  <a:rPr lang="zh-CN" altLang="en-US">
                    <a:noFill/>
                  </a:rPr>
                  <a:t> </a:t>
                </a:r>
              </a:p>
            </p:txBody>
          </p:sp>
        </mc:Fallback>
      </mc:AlternateContent>
      <p:sp>
        <p:nvSpPr>
          <p:cNvPr id="41" name="文本框 40"/>
          <p:cNvSpPr txBox="1"/>
          <p:nvPr/>
        </p:nvSpPr>
        <p:spPr>
          <a:xfrm>
            <a:off x="1232535" y="5393055"/>
            <a:ext cx="4064000" cy="368300"/>
          </a:xfrm>
          <a:prstGeom prst="rect">
            <a:avLst/>
          </a:prstGeom>
          <a:noFill/>
        </p:spPr>
        <p:txBody>
          <a:bodyPr wrap="square" rtlCol="0">
            <a:spAutoFit/>
          </a:bodyPr>
          <a:p>
            <a:r>
              <a:rPr lang="zh-CN" altLang="en-US">
                <a:solidFill>
                  <a:srgbClr val="FF0000"/>
                </a:solidFill>
              </a:rPr>
              <a:t>第</a:t>
            </a:r>
            <a:r>
              <a:rPr lang="zh-CN" altLang="en-US">
                <a:solidFill>
                  <a:srgbClr val="FF0000"/>
                </a:solidFill>
              </a:rPr>
              <a:t>二动力学方程：</a:t>
            </a:r>
            <a:endParaRPr lang="zh-CN" altLang="en-US">
              <a:solidFill>
                <a:srgbClr val="FF0000"/>
              </a:solidFill>
            </a:endParaRPr>
          </a:p>
        </p:txBody>
      </p:sp>
      <mc:AlternateContent xmlns:mc="http://schemas.openxmlformats.org/markup-compatibility/2006">
        <mc:Choice xmlns:a14="http://schemas.microsoft.com/office/drawing/2010/main" Requires="a14">
          <p:sp>
            <p:nvSpPr>
              <p:cNvPr id="42" name="文本框 41"/>
              <p:cNvSpPr txBox="1"/>
              <p:nvPr/>
            </p:nvSpPr>
            <p:spPr>
              <a:xfrm>
                <a:off x="1825561" y="5728589"/>
                <a:ext cx="3023870" cy="3790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𝑚𝑙</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oMath>
                  </m:oMathPara>
                </a14:m>
                <a:endParaRPr lang="zh-CN" altLang="en-US"/>
              </a:p>
            </p:txBody>
          </p:sp>
        </mc:Choice>
        <mc:Fallback>
          <p:sp>
            <p:nvSpPr>
              <p:cNvPr id="42" name="文本框 41"/>
              <p:cNvSpPr txBox="1">
                <a:spLocks noRot="1" noChangeAspect="1" noMove="1" noResize="1" noEditPoints="1" noAdjustHandles="1" noChangeArrowheads="1" noChangeShapeType="1" noTextEdit="1"/>
              </p:cNvSpPr>
              <p:nvPr/>
            </p:nvSpPr>
            <p:spPr>
              <a:xfrm>
                <a:off x="1825561" y="5728589"/>
                <a:ext cx="3023870" cy="379095"/>
              </a:xfrm>
              <a:prstGeom prst="rect">
                <a:avLst/>
              </a:prstGeom>
              <a:blipFill rotWithShape="1">
                <a:blip r:embed="rId6"/>
                <a:stretch>
                  <a:fillRect l="-19" t="-67" r="19" b="67"/>
                </a:stretch>
              </a:blipFill>
            </p:spPr>
            <p:txBody>
              <a:bodyPr/>
              <a:lstStyle/>
              <a:p>
                <a:r>
                  <a:rPr lang="zh-CN" altLang="en-US">
                    <a:noFill/>
                  </a:rPr>
                  <a:t> </a:t>
                </a:r>
              </a:p>
            </p:txBody>
          </p:sp>
        </mc:Fallback>
      </mc:AlternateContent>
      <p:sp>
        <p:nvSpPr>
          <p:cNvPr id="27" name="下箭头 26"/>
          <p:cNvSpPr/>
          <p:nvPr/>
        </p:nvSpPr>
        <p:spPr>
          <a:xfrm rot="16200000">
            <a:off x="4704715" y="5027295"/>
            <a:ext cx="404495" cy="7937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8131175" y="4272280"/>
            <a:ext cx="2055495" cy="10947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8224520" y="536702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9685655" y="5367020"/>
            <a:ext cx="360000" cy="3600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rot="2280000" flipH="1">
            <a:off x="9770110" y="1963420"/>
            <a:ext cx="327025" cy="21748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箭头连接符 11"/>
          <p:cNvCxnSpPr/>
          <p:nvPr/>
        </p:nvCxnSpPr>
        <p:spPr>
          <a:xfrm flipV="1">
            <a:off x="9135110" y="1523365"/>
            <a:ext cx="0" cy="5137150"/>
          </a:xfrm>
          <a:prstGeom prst="straightConnector1">
            <a:avLst/>
          </a:prstGeom>
          <a:ln>
            <a:solidFill>
              <a:srgbClr val="FF0000"/>
            </a:solidFill>
            <a:prstDash val="dash"/>
            <a:tailEnd type="arrow"/>
          </a:ln>
        </p:spPr>
        <p:style>
          <a:lnRef idx="2">
            <a:schemeClr val="accent1"/>
          </a:lnRef>
          <a:fillRef idx="0">
            <a:srgbClr val="FFFFFF"/>
          </a:fillRef>
          <a:effectRef idx="0">
            <a:srgbClr val="FFFFFF"/>
          </a:effectRef>
          <a:fontRef idx="minor">
            <a:schemeClr val="tx1"/>
          </a:fontRef>
        </p:style>
      </p:cxnSp>
      <p:sp>
        <p:nvSpPr>
          <p:cNvPr id="13" name="弧形 12"/>
          <p:cNvSpPr/>
          <p:nvPr/>
        </p:nvSpPr>
        <p:spPr>
          <a:xfrm rot="360000">
            <a:off x="9105265" y="3249930"/>
            <a:ext cx="1079500" cy="1058545"/>
          </a:xfrm>
          <a:prstGeom prst="arc">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10019665" y="3196590"/>
                <a:ext cx="35877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10019665" y="3196590"/>
                <a:ext cx="358775" cy="368300"/>
              </a:xfrm>
              <a:prstGeom prst="rect">
                <a:avLst/>
              </a:prstGeom>
              <a:blipFill rotWithShape="1">
                <a:blip r:embed="rId7"/>
                <a:stretch>
                  <a:fillRect/>
                </a:stretch>
              </a:blipFill>
            </p:spPr>
            <p:txBody>
              <a:bodyPr/>
              <a:lstStyle/>
              <a:p>
                <a:r>
                  <a:rPr lang="zh-CN" altLang="en-US">
                    <a:noFill/>
                  </a:rPr>
                  <a:t> </a:t>
                </a:r>
              </a:p>
            </p:txBody>
          </p:sp>
        </mc:Fallback>
      </mc:AlternateContent>
      <p:cxnSp>
        <p:nvCxnSpPr>
          <p:cNvPr id="15" name="直接箭头连接符 14"/>
          <p:cNvCxnSpPr/>
          <p:nvPr/>
        </p:nvCxnSpPr>
        <p:spPr>
          <a:xfrm flipV="1">
            <a:off x="7357745" y="4805680"/>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7057326" y="4369689"/>
                <a:ext cx="116713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7057326" y="4369689"/>
                <a:ext cx="1167130" cy="368300"/>
              </a:xfrm>
              <a:prstGeom prst="rect">
                <a:avLst/>
              </a:prstGeom>
              <a:blipFill rotWithShape="1">
                <a:blip r:embed="rId8"/>
                <a:stretch>
                  <a:fillRect l="-49" t="-69" r="49"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8158480" y="445135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𝑀</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8158480" y="4451350"/>
                <a:ext cx="488315" cy="36830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10634980" y="2785110"/>
                <a:ext cx="488315" cy="411480"/>
              </a:xfrm>
              <a:prstGeom prst="rect">
                <a:avLst/>
              </a:prstGeom>
              <a:noFill/>
            </p:spPr>
            <p:txBody>
              <a:bodyPr wrap="squar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𝑚</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10634980" y="2785110"/>
                <a:ext cx="488315" cy="41148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0487025" y="2406650"/>
                <a:ext cx="4883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𝑙</m:t>
                      </m:r>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10487025" y="2406650"/>
                <a:ext cx="488315" cy="368300"/>
              </a:xfrm>
              <a:prstGeom prst="rect">
                <a:avLst/>
              </a:prstGeom>
              <a:blipFill rotWithShape="1">
                <a:blip r:embed="rId11"/>
                <a:stretch>
                  <a:fillRect/>
                </a:stretch>
              </a:blipFill>
            </p:spPr>
            <p:txBody>
              <a:bodyPr/>
              <a:lstStyle/>
              <a:p>
                <a:r>
                  <a:rPr lang="zh-CN" altLang="en-US">
                    <a:noFill/>
                  </a:rPr>
                  <a:t> </a:t>
                </a:r>
              </a:p>
            </p:txBody>
          </p:sp>
        </mc:Fallback>
      </mc:AlternateContent>
      <p:cxnSp>
        <p:nvCxnSpPr>
          <p:cNvPr id="20" name="直接连接符 19"/>
          <p:cNvCxnSpPr/>
          <p:nvPr/>
        </p:nvCxnSpPr>
        <p:spPr>
          <a:xfrm flipV="1">
            <a:off x="7781290" y="5727065"/>
            <a:ext cx="4007485" cy="635"/>
          </a:xfrm>
          <a:prstGeom prst="line">
            <a:avLst/>
          </a:prstGeom>
          <a:ln w="76200">
            <a:solidFill>
              <a:schemeClr val="tx1"/>
            </a:solidFill>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flipH="1" flipV="1">
            <a:off x="10183495" y="4831715"/>
            <a:ext cx="786130" cy="13970"/>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10126345" y="4437380"/>
                <a:ext cx="205803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𝑓𝑟𝑖𝑐𝑡𝑖𝑜𝑛</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𝑏</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oMath>
                  </m:oMathPara>
                </a14:m>
                <a:endParaRPr lang="en-US" altLang="zh-CN"/>
              </a:p>
            </p:txBody>
          </p:sp>
        </mc:Choice>
        <mc:Fallback>
          <p:sp>
            <p:nvSpPr>
              <p:cNvPr id="22" name="文本框 21"/>
              <p:cNvSpPr txBox="1">
                <a:spLocks noRot="1" noChangeAspect="1" noMove="1" noResize="1" noEditPoints="1" noAdjustHandles="1" noChangeArrowheads="1" noChangeShapeType="1" noTextEdit="1"/>
              </p:cNvSpPr>
              <p:nvPr/>
            </p:nvSpPr>
            <p:spPr>
              <a:xfrm>
                <a:off x="10126345" y="4437380"/>
                <a:ext cx="2058035" cy="368300"/>
              </a:xfrm>
              <a:prstGeom prst="rect">
                <a:avLst/>
              </a:prstGeom>
              <a:blipFill rotWithShape="1">
                <a:blip r:embed="rId12"/>
                <a:stretch>
                  <a:fillRect/>
                </a:stretch>
              </a:blipFill>
            </p:spPr>
            <p:txBody>
              <a:bodyPr/>
              <a:lstStyle/>
              <a:p>
                <a:r>
                  <a:rPr lang="zh-CN" altLang="en-US">
                    <a:noFill/>
                  </a:rPr>
                  <a:t> </a:t>
                </a:r>
              </a:p>
            </p:txBody>
          </p:sp>
        </mc:Fallback>
      </mc:AlternateContent>
      <p:cxnSp>
        <p:nvCxnSpPr>
          <p:cNvPr id="23" name="直接箭头连接符 22"/>
          <p:cNvCxnSpPr>
            <a:stCxn id="11" idx="2"/>
          </p:cNvCxnSpPr>
          <p:nvPr/>
        </p:nvCxnSpPr>
        <p:spPr>
          <a:xfrm>
            <a:off x="9264015" y="3907790"/>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rot="16200000">
            <a:off x="8608695" y="3255645"/>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H="1">
            <a:off x="7823200" y="4271010"/>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rot="5400000" flipV="1">
            <a:off x="8478520" y="4946650"/>
            <a:ext cx="1311910" cy="12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7539355" y="3805555"/>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7539355" y="3805555"/>
                <a:ext cx="604520" cy="368300"/>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8584565" y="5234940"/>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oMath>
                  </m:oMathPara>
                </a14:m>
                <a:endParaRPr lang="zh-CN" altLang="en-US"/>
              </a:p>
            </p:txBody>
          </p:sp>
        </mc:Choice>
        <mc:Fallback>
          <p:sp>
            <p:nvSpPr>
              <p:cNvPr id="31" name="文本框 30"/>
              <p:cNvSpPr txBox="1">
                <a:spLocks noRot="1" noChangeAspect="1" noMove="1" noResize="1" noEditPoints="1" noAdjustHandles="1" noChangeArrowheads="1" noChangeShapeType="1" noTextEdit="1"/>
              </p:cNvSpPr>
              <p:nvPr/>
            </p:nvSpPr>
            <p:spPr>
              <a:xfrm>
                <a:off x="8584565" y="5234940"/>
                <a:ext cx="604520" cy="368300"/>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10335895" y="3514090"/>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𝑁</m:t>
                      </m:r>
                    </m:oMath>
                  </m:oMathPara>
                </a14:m>
                <a:endParaRPr lang="zh-CN" altLang="en-US"/>
              </a:p>
            </p:txBody>
          </p:sp>
        </mc:Choice>
        <mc:Fallback>
          <p:sp>
            <p:nvSpPr>
              <p:cNvPr id="32" name="文本框 31"/>
              <p:cNvSpPr txBox="1">
                <a:spLocks noRot="1" noChangeAspect="1" noMove="1" noResize="1" noEditPoints="1" noAdjustHandles="1" noChangeArrowheads="1" noChangeShapeType="1" noTextEdit="1"/>
              </p:cNvSpPr>
              <p:nvPr/>
            </p:nvSpPr>
            <p:spPr>
              <a:xfrm>
                <a:off x="10335895" y="3514090"/>
                <a:ext cx="604520" cy="368300"/>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8856980" y="2232025"/>
                <a:ext cx="60452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oMath>
                  </m:oMathPara>
                </a14:m>
                <a:endParaRPr lang="zh-CN" altLang="en-US"/>
              </a:p>
            </p:txBody>
          </p:sp>
        </mc:Choice>
        <mc:Fallback>
          <p:sp>
            <p:nvSpPr>
              <p:cNvPr id="33" name="文本框 32"/>
              <p:cNvSpPr txBox="1">
                <a:spLocks noRot="1" noChangeAspect="1" noMove="1" noResize="1" noEditPoints="1" noAdjustHandles="1" noChangeArrowheads="1" noChangeShapeType="1" noTextEdit="1"/>
              </p:cNvSpPr>
              <p:nvPr/>
            </p:nvSpPr>
            <p:spPr>
              <a:xfrm>
                <a:off x="8856980" y="2232025"/>
                <a:ext cx="604520" cy="368300"/>
              </a:xfrm>
              <a:prstGeom prst="rect">
                <a:avLst/>
              </a:prstGeom>
              <a:blipFill rotWithShape="1">
                <a:blip r:embed="rId14"/>
                <a:stretch>
                  <a:fillRect/>
                </a:stretch>
              </a:blipFill>
            </p:spPr>
            <p:txBody>
              <a:bodyPr/>
              <a:lstStyle/>
              <a:p>
                <a:r>
                  <a:rPr lang="zh-CN" altLang="en-US">
                    <a:noFill/>
                  </a:rPr>
                  <a:t> </a:t>
                </a:r>
              </a:p>
            </p:txBody>
          </p:sp>
        </mc:Fallback>
      </mc:AlternateContent>
      <p:cxnSp>
        <p:nvCxnSpPr>
          <p:cNvPr id="35" name="直接箭头连接符 34"/>
          <p:cNvCxnSpPr/>
          <p:nvPr/>
        </p:nvCxnSpPr>
        <p:spPr>
          <a:xfrm flipV="1">
            <a:off x="6309360" y="4464050"/>
            <a:ext cx="14605" cy="16878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rot="5400000" flipH="1" flipV="1">
            <a:off x="6657340" y="5039995"/>
            <a:ext cx="17145" cy="116967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nvCxnSpPr>
        <p:spPr>
          <a:xfrm flipH="1">
            <a:off x="5717223" y="5633403"/>
            <a:ext cx="606425" cy="6464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V="1">
            <a:off x="6306820" y="4754245"/>
            <a:ext cx="640715" cy="86233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0" name="文本框 39"/>
              <p:cNvSpPr txBox="1"/>
              <p:nvPr/>
            </p:nvSpPr>
            <p:spPr>
              <a:xfrm>
                <a:off x="6449060" y="5650230"/>
                <a:ext cx="369570" cy="368300"/>
              </a:xfrm>
              <a:prstGeom prst="rect">
                <a:avLst/>
              </a:prstGeom>
              <a:noFill/>
              <a:ln>
                <a:solidFill>
                  <a:srgbClr val="FF0000"/>
                </a:solidFill>
              </a:ln>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6449060" y="5650230"/>
                <a:ext cx="369570" cy="368300"/>
              </a:xfrm>
              <a:prstGeom prst="rect">
                <a:avLst/>
              </a:prstGeom>
              <a:blipFill rotWithShape="1">
                <a:blip r:embed="rId15"/>
                <a:stretch>
                  <a:fillRect l="-1375" t="-1379" r="-1203" b="-1207"/>
                </a:stretch>
              </a:blipFill>
              <a:ln>
                <a:solidFill>
                  <a:srgbClr val="FF0000"/>
                </a:solidFill>
              </a:ln>
            </p:spPr>
            <p:txBody>
              <a:bodyPr/>
              <a:lstStyle/>
              <a:p>
                <a:r>
                  <a:rPr lang="zh-CN" altLang="en-US">
                    <a:noFill/>
                  </a:rPr>
                  <a:t> </a:t>
                </a:r>
              </a:p>
            </p:txBody>
          </p:sp>
        </mc:Fallback>
      </mc:AlternateContent>
      <p:sp>
        <p:nvSpPr>
          <p:cNvPr id="43" name="文本框 42"/>
          <p:cNvSpPr txBox="1"/>
          <p:nvPr/>
        </p:nvSpPr>
        <p:spPr>
          <a:xfrm>
            <a:off x="5842635" y="6335395"/>
            <a:ext cx="316230" cy="368300"/>
          </a:xfrm>
          <a:prstGeom prst="rect">
            <a:avLst/>
          </a:prstGeom>
          <a:noFill/>
          <a:ln>
            <a:solidFill>
              <a:srgbClr val="FF0000"/>
            </a:solidFill>
          </a:ln>
        </p:spPr>
        <p:txBody>
          <a:bodyPr wrap="square" rtlCol="0">
            <a:spAutoFit/>
          </a:bodyPr>
          <a:p>
            <a:r>
              <a:rPr lang="en-US" altLang="zh-CN"/>
              <a:t>z</a:t>
            </a:r>
            <a:endParaRPr lang="en-US" altLang="zh-CN"/>
          </a:p>
        </p:txBody>
      </p:sp>
      <p:sp>
        <p:nvSpPr>
          <p:cNvPr id="44" name="文本框 43"/>
          <p:cNvSpPr txBox="1"/>
          <p:nvPr/>
        </p:nvSpPr>
        <p:spPr>
          <a:xfrm>
            <a:off x="6480175" y="4352290"/>
            <a:ext cx="371475" cy="368300"/>
          </a:xfrm>
          <a:prstGeom prst="rect">
            <a:avLst/>
          </a:prstGeom>
          <a:noFill/>
          <a:ln>
            <a:solidFill>
              <a:srgbClr val="FF0000"/>
            </a:solidFill>
          </a:ln>
        </p:spPr>
        <p:txBody>
          <a:bodyPr wrap="square" rtlCol="0">
            <a:spAutoFit/>
          </a:bodyPr>
          <a:p>
            <a:r>
              <a:rPr lang="en-US" altLang="zh-CN"/>
              <a:t>y</a:t>
            </a:r>
            <a:endParaRPr lang="en-US" altLang="zh-CN"/>
          </a:p>
        </p:txBody>
      </p:sp>
      <p:sp>
        <p:nvSpPr>
          <p:cNvPr id="45" name="文本框 44"/>
          <p:cNvSpPr txBox="1"/>
          <p:nvPr/>
        </p:nvSpPr>
        <p:spPr>
          <a:xfrm>
            <a:off x="7024370" y="5770880"/>
            <a:ext cx="293370" cy="368300"/>
          </a:xfrm>
          <a:prstGeom prst="rect">
            <a:avLst/>
          </a:prstGeom>
          <a:noFill/>
          <a:ln>
            <a:solidFill>
              <a:srgbClr val="FF0000"/>
            </a:solidFill>
          </a:ln>
        </p:spPr>
        <p:txBody>
          <a:bodyPr wrap="square" rtlCol="0">
            <a:spAutoFit/>
          </a:bodyPr>
          <a:p>
            <a:r>
              <a:rPr lang="en-US" altLang="zh-CN"/>
              <a:t>x</a:t>
            </a:r>
            <a:endParaRPr lang="en-US" altLang="zh-CN"/>
          </a:p>
        </p:txBody>
      </p:sp>
      <p:sp>
        <p:nvSpPr>
          <p:cNvPr id="46" name="弧形 45"/>
          <p:cNvSpPr/>
          <p:nvPr/>
        </p:nvSpPr>
        <p:spPr>
          <a:xfrm rot="3540000">
            <a:off x="5744845" y="5278120"/>
            <a:ext cx="754380" cy="709295"/>
          </a:xfrm>
          <a:prstGeom prst="arc">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7" name="文本框 46"/>
              <p:cNvSpPr txBox="1"/>
              <p:nvPr/>
            </p:nvSpPr>
            <p:spPr>
              <a:xfrm>
                <a:off x="6158865" y="6397625"/>
                <a:ext cx="1323975" cy="406400"/>
              </a:xfrm>
              <a:prstGeom prst="rect">
                <a:avLst/>
              </a:prstGeom>
              <a:noFill/>
              <a:ln>
                <a:solidFill>
                  <a:srgbClr val="FF0000"/>
                </a:solidFill>
              </a:ln>
            </p:spPr>
            <p:txBody>
              <a:bodyPr wrap="square" rtlCol="0" anchor="t">
                <a:noAutofit/>
              </a:bodyPr>
              <a:p>
                <a:pPr algn="l"/>
                <a:r>
                  <a:rPr lang="zh-CN" altLang="en-US">
                    <a:latin typeface="Cambria Math" panose="02040503050406030204" charset="0"/>
                    <a:cs typeface="Cambria Math" panose="02040503050406030204" charset="0"/>
                  </a:rPr>
                  <a:t>目标</a:t>
                </a:r>
                <a14:m>
                  <m:oMath xmlns:m="http://schemas.openxmlformats.org/officeDocument/2006/math">
                    <m:r>
                      <a:rPr lang="en-US" altLang="zh-CN" i="1">
                        <a:latin typeface="Cambria Math" panose="02040503050406030204" charset="0"/>
                        <a:cs typeface="Cambria Math" panose="02040503050406030204" charset="0"/>
                      </a:rPr>
                      <m:t>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𝜋</m:t>
                    </m:r>
                  </m:oMath>
                </a14:m>
                <a:endParaRPr lang="zh-CN" altLang="en-US"/>
              </a:p>
            </p:txBody>
          </p:sp>
        </mc:Choice>
        <mc:Fallback>
          <p:sp>
            <p:nvSpPr>
              <p:cNvPr id="47" name="文本框 46"/>
              <p:cNvSpPr txBox="1">
                <a:spLocks noRot="1" noChangeAspect="1" noMove="1" noResize="1" noEditPoints="1" noAdjustHandles="1" noChangeArrowheads="1" noChangeShapeType="1" noTextEdit="1"/>
              </p:cNvSpPr>
              <p:nvPr/>
            </p:nvSpPr>
            <p:spPr>
              <a:xfrm>
                <a:off x="6158865" y="6397625"/>
                <a:ext cx="1323975" cy="406400"/>
              </a:xfrm>
              <a:prstGeom prst="rect">
                <a:avLst/>
              </a:prstGeom>
              <a:blipFill rotWithShape="1">
                <a:blip r:embed="rId16"/>
                <a:stretch>
                  <a:fillRect l="-384" t="-1250" r="-336" b="-1094"/>
                </a:stretch>
              </a:blipFill>
              <a:ln>
                <a:solidFill>
                  <a:srgbClr val="FF0000"/>
                </a:solidFill>
              </a:ln>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686435" y="578485"/>
                <a:ext cx="4064000" cy="368300"/>
              </a:xfrm>
              <a:prstGeom prst="rect">
                <a:avLst/>
              </a:prstGeom>
              <a:noFill/>
            </p:spPr>
            <p:txBody>
              <a:bodyPr wrap="square" rtlCol="0">
                <a:spAutoFit/>
              </a:bodyPr>
              <a:p>
                <a:r>
                  <a:rPr lang="zh-CN" altLang="en-US"/>
                  <a:t>假设</a:t>
                </a:r>
                <a14:m>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𝐿</m:t>
                        </m:r>
                      </m:e>
                      <m:sub>
                        <m:r>
                          <a:rPr lang="en-US" altLang="zh-CN" i="1">
                            <a:solidFill>
                              <a:srgbClr val="FF0000"/>
                            </a:solidFill>
                            <a:latin typeface="Cambria Math" panose="02040503050406030204" charset="0"/>
                            <a:cs typeface="Cambria Math" panose="02040503050406030204" charset="0"/>
                          </a:rPr>
                          <m:t>0</m:t>
                        </m:r>
                      </m:sub>
                    </m:sSub>
                  </m:oMath>
                </a14:m>
                <a:r>
                  <a:rPr lang="zh-CN" altLang="en-US">
                    <a:solidFill>
                      <a:srgbClr val="FF0000"/>
                    </a:solidFill>
                    <a:latin typeface="Cambria Math" panose="02040503050406030204" charset="0"/>
                    <a:cs typeface="Cambria Math" panose="02040503050406030204" charset="0"/>
                  </a:rPr>
                  <a:t>为定</a:t>
                </a:r>
                <a:r>
                  <a:rPr lang="zh-CN" altLang="en-US">
                    <a:solidFill>
                      <a:srgbClr val="FF0000"/>
                    </a:solidFill>
                    <a:latin typeface="Cambria Math" panose="02040503050406030204" charset="0"/>
                    <a:cs typeface="Cambria Math" panose="02040503050406030204" charset="0"/>
                  </a:rPr>
                  <a:t>值：</a:t>
                </a:r>
                <a:endParaRPr lang="zh-CN" altLang="en-US">
                  <a:solidFill>
                    <a:srgbClr val="FF0000"/>
                  </a:solidFill>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86435" y="578485"/>
                <a:ext cx="4064000"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4065206" y="2918079"/>
                <a:ext cx="2586355"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𝑥</m:t>
                                  </m:r>
                                </m:e>
                                <m:sub>
                                  <m:r>
                                    <a:rPr lang="en-US" altLang="zh-CN" i="1">
                                      <a:solidFill>
                                        <a:srgbClr val="FF0000"/>
                                      </a:solidFill>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𝑦</m:t>
                                  </m:r>
                                </m:e>
                                <m:sub>
                                  <m:r>
                                    <a:rPr lang="en-US" i="1">
                                      <a:solidFill>
                                        <a:srgbClr val="FF0000"/>
                                      </a:solidFill>
                                      <a:latin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49" name="文本框 48"/>
              <p:cNvSpPr txBox="1">
                <a:spLocks noRot="1" noChangeAspect="1" noMove="1" noResize="1" noEditPoints="1" noAdjustHandles="1" noChangeArrowheads="1" noChangeShapeType="1" noTextEdit="1"/>
              </p:cNvSpPr>
              <p:nvPr/>
            </p:nvSpPr>
            <p:spPr>
              <a:xfrm>
                <a:off x="4065206" y="2918079"/>
                <a:ext cx="2586355" cy="617855"/>
              </a:xfrm>
              <a:prstGeom prst="rect">
                <a:avLst/>
              </a:prstGeom>
              <a:blipFill rotWithShape="1">
                <a:blip r:embed="rId2"/>
                <a:stretch>
                  <a:fillRect l="-22" t="-41" r="2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4065206" y="3678174"/>
                <a:ext cx="2766695" cy="12109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b="1" i="1">
                                      <a:solidFill>
                                        <a:srgbClr val="00B0F0"/>
                                      </a:solidFill>
                                      <a:latin typeface="Cambria Math" panose="02040503050406030204" charset="0"/>
                                      <a:cs typeface="Cambria Math" panose="02040503050406030204" charset="0"/>
                                    </a:rPr>
                                  </m:ctrlPr>
                                </m:sSubPr>
                                <m:e>
                                  <m:r>
                                    <a:rPr lang="en-US" altLang="zh-CN" b="1" i="1">
                                      <a:solidFill>
                                        <a:srgbClr val="00B0F0"/>
                                      </a:solidFill>
                                      <a:latin typeface="Cambria Math" panose="02040503050406030204" charset="0"/>
                                      <a:cs typeface="Cambria Math" panose="02040503050406030204" charset="0"/>
                                    </a:rPr>
                                    <m:t>𝑳</m:t>
                                  </m:r>
                                </m:e>
                                <m:sub>
                                  <m:r>
                                    <a:rPr lang="en-US" altLang="zh-CN" b="1" i="1">
                                      <a:solidFill>
                                        <a:srgbClr val="00B0F0"/>
                                      </a:solidFill>
                                      <a:latin typeface="Cambria Math" panose="02040503050406030204" charset="0"/>
                                      <a:cs typeface="Cambria Math" panose="02040503050406030204" charset="0"/>
                                    </a:rPr>
                                    <m:t>𝟎</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up>
                                      <m:r>
                                        <a:rPr lang="en-US" altLang="zh-CN" i="1">
                                          <a:latin typeface="Cambria Math" panose="02040503050406030204" charset="0"/>
                                          <a:cs typeface="Cambria Math" panose="02040503050406030204" charset="0"/>
                                        </a:rPr>
                                        <m:t>2</m:t>
                                      </m:r>
                                    </m:sup>
                                  </m:sSubSup>
                                </m:e>
                              </m:rad>
                            </m:e>
                            <m:e>
                              <m:sSub>
                                <m:sSubPr>
                                  <m:ctrlPr>
                                    <a:rPr lang="en-US" altLang="zh-CN" b="1" i="1">
                                      <a:solidFill>
                                        <a:srgbClr val="00B0F0"/>
                                      </a:solidFill>
                                      <a:latin typeface="Cambria Math" panose="02040503050406030204" charset="0"/>
                                      <a:cs typeface="Cambria Math" panose="02040503050406030204" charset="0"/>
                                    </a:rPr>
                                  </m:ctrlPr>
                                </m:sSubPr>
                                <m:e>
                                  <m:r>
                                    <a:rPr lang="en-US" altLang="zh-CN" b="1" i="1">
                                      <a:solidFill>
                                        <a:srgbClr val="00B0F0"/>
                                      </a:solidFill>
                                      <a:latin typeface="Cambria Math" panose="02040503050406030204" charset="0"/>
                                      <a:cs typeface="Cambria Math" panose="02040503050406030204" charset="0"/>
                                    </a:rPr>
                                    <m:t>∅</m:t>
                                  </m:r>
                                </m:e>
                                <m:sub>
                                  <m:r>
                                    <a:rPr lang="en-US" altLang="zh-CN" b="1" i="1">
                                      <a:solidFill>
                                        <a:srgbClr val="00B0F0"/>
                                      </a:solidFill>
                                      <a:latin typeface="Cambria Math" panose="02040503050406030204" charset="0"/>
                                      <a:cs typeface="Cambria Math" panose="02040503050406030204" charset="0"/>
                                    </a:rPr>
                                    <m:t>𝟎</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𝑎𝑟𝑐𝑡𝑎𝑛</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den>
                              </m:f>
                            </m:e>
                          </m:eqArr>
                        </m:e>
                      </m:d>
                    </m:oMath>
                  </m:oMathPara>
                </a14:m>
                <a:endParaRPr lang="zh-CN" altLang="en-US"/>
              </a:p>
            </p:txBody>
          </p:sp>
        </mc:Choice>
        <mc:Fallback>
          <p:sp>
            <p:nvSpPr>
              <p:cNvPr id="51" name="文本框 50"/>
              <p:cNvSpPr txBox="1">
                <a:spLocks noRot="1" noChangeAspect="1" noMove="1" noResize="1" noEditPoints="1" noAdjustHandles="1" noChangeArrowheads="1" noChangeShapeType="1" noTextEdit="1"/>
              </p:cNvSpPr>
              <p:nvPr/>
            </p:nvSpPr>
            <p:spPr>
              <a:xfrm>
                <a:off x="4065206" y="3678174"/>
                <a:ext cx="2766695" cy="1210945"/>
              </a:xfrm>
              <a:prstGeom prst="rect">
                <a:avLst/>
              </a:prstGeom>
              <a:blipFill rotWithShape="1">
                <a:blip r:embed="rId3"/>
                <a:stretch>
                  <a:fillRect l="-21" t="-21" r="21"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692275" y="5137785"/>
                <a:ext cx="8806815" cy="141478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sz="2000" b="1" i="1">
                              <a:latin typeface="Cambria Math" panose="02040503050406030204" charset="0"/>
                              <a:cs typeface="Cambria Math" panose="02040503050406030204" charset="0"/>
                            </a:rPr>
                          </m:ctrlPr>
                        </m:dPr>
                        <m:e>
                          <m:m>
                            <m:mPr>
                              <m:mcs>
                                <m:mc>
                                  <m:mcPr>
                                    <m:count m:val="1"/>
                                    <m:mcJc m:val="center"/>
                                  </m:mcPr>
                                </m:mc>
                              </m:mcs>
                              <m:ctrlPr>
                                <a:rPr lang="en-US" altLang="zh-CN" sz="2000" b="1" i="1">
                                  <a:latin typeface="Cambria Math" panose="02040503050406030204" charset="0"/>
                                  <a:cs typeface="Cambria Math" panose="02040503050406030204" charset="0"/>
                                </a:rPr>
                              </m:ctrlPr>
                            </m:mP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𝟏</m:t>
                                    </m:r>
                                  </m:sub>
                                </m:sSub>
                              </m:e>
                            </m:m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𝟐</m:t>
                                    </m:r>
                                  </m:sub>
                                </m:sSub>
                              </m:e>
                            </m:mr>
                          </m:m>
                        </m:e>
                      </m:d>
                      <m:r>
                        <a:rPr lang="en-US" altLang="zh-CN" sz="2000" b="1" i="1">
                          <a:latin typeface="Cambria Math" panose="02040503050406030204" charset="0"/>
                          <a:cs typeface="Cambria Math" panose="02040503050406030204" charset="0"/>
                        </a:rPr>
                        <m:t>=</m:t>
                      </m:r>
                      <m:d>
                        <m:dPr>
                          <m:begChr m:val="["/>
                          <m:endChr m:val="]"/>
                          <m:ctrlPr>
                            <a:rPr lang="en-US" altLang="zh-CN" sz="2000" b="1" i="1">
                              <a:latin typeface="Cambria Math" panose="02040503050406030204" charset="0"/>
                              <a:cs typeface="Cambria Math" panose="02040503050406030204" charset="0"/>
                            </a:rPr>
                          </m:ctrlPr>
                        </m:dPr>
                        <m:e>
                          <m:m>
                            <m:mPr>
                              <m:mcs>
                                <m:mc>
                                  <m:mcPr>
                                    <m:count m:val="2"/>
                                    <m:mcJc m:val="center"/>
                                  </m:mcPr>
                                </m:mc>
                              </m:mcs>
                              <m:ctrlPr>
                                <a:rPr lang="en-US" altLang="zh-CN" sz="2000" b="1" i="1">
                                  <a:latin typeface="Cambria Math" panose="02040503050406030204" charset="0"/>
                                  <a:cs typeface="Cambria Math" panose="02040503050406030204" charset="0"/>
                                </a:rPr>
                              </m:ctrlPr>
                            </m:mPr>
                            <m:mr>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num>
                                  <m:den>
                                    <m:sSub>
                                      <m:sSubPr>
                                        <m:ctrlPr>
                                          <a:rPr lang="en-US" altLang="zh-CN" sz="2000" b="1" i="1">
                                            <a:solidFill>
                                              <a:srgbClr val="00B0F0"/>
                                            </a:solidFill>
                                            <a:latin typeface="Cambria Math" panose="02040503050406030204" charset="0"/>
                                            <a:cs typeface="Cambria Math" panose="02040503050406030204" charset="0"/>
                                          </a:rPr>
                                        </m:ctrlPr>
                                      </m:sSubPr>
                                      <m:e>
                                        <m:r>
                                          <a:rPr lang="en-US" altLang="zh-CN" sz="2000" b="1" i="1">
                                            <a:solidFill>
                                              <a:srgbClr val="00B0F0"/>
                                            </a:solidFill>
                                            <a:latin typeface="Cambria Math" panose="02040503050406030204" charset="0"/>
                                            <a:cs typeface="Cambria Math" panose="02040503050406030204" charset="0"/>
                                          </a:rPr>
                                          <m:t>𝑳</m:t>
                                        </m:r>
                                      </m:e>
                                      <m:sub>
                                        <m:r>
                                          <a:rPr lang="en-US" altLang="zh-CN" sz="2000" b="1" i="1">
                                            <a:solidFill>
                                              <a:srgbClr val="00B0F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mr>
                            <m:mr>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𝒄𝒐𝒔</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m:t>
                                    </m:r>
                                  </m:num>
                                  <m:den>
                                    <m:sSub>
                                      <m:sSubPr>
                                        <m:ctrlPr>
                                          <a:rPr lang="en-US" altLang="zh-CN" sz="2000" b="1" i="1">
                                            <a:solidFill>
                                              <a:srgbClr val="00B0F0"/>
                                            </a:solidFill>
                                            <a:latin typeface="Cambria Math" panose="02040503050406030204" charset="0"/>
                                            <a:cs typeface="Cambria Math" panose="02040503050406030204" charset="0"/>
                                          </a:rPr>
                                        </m:ctrlPr>
                                      </m:sSubPr>
                                      <m:e>
                                        <m:r>
                                          <a:rPr lang="en-US" altLang="zh-CN" sz="2000" b="1" i="1">
                                            <a:solidFill>
                                              <a:srgbClr val="00B0F0"/>
                                            </a:solidFill>
                                            <a:latin typeface="Cambria Math" panose="02040503050406030204" charset="0"/>
                                            <a:cs typeface="Cambria Math" panose="02040503050406030204" charset="0"/>
                                          </a:rPr>
                                          <m:t>𝑳</m:t>
                                        </m:r>
                                      </m:e>
                                      <m:sub>
                                        <m:r>
                                          <a:rPr lang="en-US" altLang="zh-CN" sz="2000" b="1" i="1">
                                            <a:solidFill>
                                              <a:srgbClr val="00B0F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mr>
                          </m:m>
                        </m:e>
                      </m:d>
                      <m:d>
                        <m:dPr>
                          <m:begChr m:val="["/>
                          <m:endChr m:val="]"/>
                          <m:ctrlPr>
                            <a:rPr lang="en-US" altLang="zh-CN" sz="2000" b="1" i="1">
                              <a:latin typeface="Cambria Math" panose="02040503050406030204" charset="0"/>
                              <a:cs typeface="Cambria Math" panose="02040503050406030204" charset="0"/>
                            </a:rPr>
                          </m:ctrlPr>
                        </m:dPr>
                        <m:e>
                          <m:m>
                            <m:mPr>
                              <m:mcs>
                                <m:mc>
                                  <m:mcPr>
                                    <m:count m:val="1"/>
                                    <m:mcJc m:val="center"/>
                                  </m:mcPr>
                                </m:mc>
                              </m:mcs>
                              <m:ctrlPr>
                                <a:rPr lang="en-US" altLang="zh-CN" sz="2000" b="1" i="1">
                                  <a:latin typeface="Cambria Math" panose="02040503050406030204" charset="0"/>
                                  <a:cs typeface="Cambria Math" panose="02040503050406030204" charset="0"/>
                                </a:rPr>
                              </m:ctrlPr>
                            </m:mPr>
                            <m:mr>
                              <m:e>
                                <m:r>
                                  <a:rPr lang="en-US" altLang="zh-CN" sz="2000" b="1" i="1">
                                    <a:latin typeface="Cambria Math" panose="02040503050406030204" charset="0"/>
                                    <a:cs typeface="Cambria Math" panose="02040503050406030204" charset="0"/>
                                  </a:rPr>
                                  <m:t>𝑭</m:t>
                                </m:r>
                              </m:e>
                            </m:m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𝒑</m:t>
                                    </m:r>
                                  </m:sub>
                                </m:sSub>
                              </m:e>
                            </m:mr>
                          </m:m>
                        </m:e>
                      </m:d>
                    </m:oMath>
                  </m:oMathPara>
                </a14:m>
                <a:endParaRPr lang="en-US" altLang="zh-CN" sz="2000" b="1" i="1">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692275" y="5137785"/>
                <a:ext cx="8806815" cy="141478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7158990" y="3844290"/>
                <a:ext cx="2359025" cy="36068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zh-CN" altLang="en-US" i="1">
                          <a:latin typeface="Cambria Math" panose="02040503050406030204" charset="0"/>
                          <a:cs typeface="Cambria Math" panose="02040503050406030204" charset="0"/>
                        </a:rPr>
                        <m:t>存在耦合关系</m:t>
                      </m:r>
                    </m:oMath>
                  </m:oMathPara>
                </a14:m>
                <a:endParaRPr lang="zh-CN" altLang="en-US" i="1">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7158990" y="3844290"/>
                <a:ext cx="2359025" cy="36068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7096760" y="4290695"/>
                <a:ext cx="3826510"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𝒇</m:t>
                      </m:r>
                      <m:r>
                        <a:rPr lang="en-US" altLang="zh-CN" b="1"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m:t>
                          </m:r>
                        </m:e>
                        <m:sub>
                          <m:r>
                            <a:rPr lang="en-US" altLang="zh-CN" b="1" i="1">
                              <a:latin typeface="Cambria Math" panose="02040503050406030204" charset="0"/>
                              <a:cs typeface="Cambria Math" panose="02040503050406030204" charset="0"/>
                            </a:rPr>
                            <m:t>𝟏</m:t>
                          </m:r>
                        </m:sub>
                      </m:sSub>
                      <m:r>
                        <a:rPr lang="en-US" altLang="zh-CN" b="1"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m:t>
                          </m:r>
                        </m:e>
                        <m:sub>
                          <m:r>
                            <a:rPr lang="en-US" altLang="zh-CN" b="1" i="1">
                              <a:latin typeface="Cambria Math" panose="02040503050406030204" charset="0"/>
                              <a:cs typeface="Cambria Math" panose="02040503050406030204" charset="0"/>
                            </a:rPr>
                            <m:t>𝟐</m:t>
                          </m:r>
                        </m:sub>
                      </m:sSub>
                      <m:r>
                        <a:rPr lang="en-US" altLang="zh-CN" b="1" i="1">
                          <a:latin typeface="Cambria Math" panose="02040503050406030204" charset="0"/>
                          <a:cs typeface="Cambria Math" panose="02040503050406030204" charset="0"/>
                        </a:rPr>
                        <m:t>=</m:t>
                      </m:r>
                      <m:r>
                        <a:rPr lang="en-US" altLang="zh-CN" b="1" i="1">
                          <a:latin typeface="Cambria Math" panose="02040503050406030204" charset="0"/>
                          <a:cs typeface="Cambria Math" panose="02040503050406030204" charset="0"/>
                        </a:rPr>
                        <m:t>𝒇</m:t>
                      </m:r>
                      <m:r>
                        <a:rPr lang="en-US" altLang="zh-CN" b="1"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m:t>
                          </m:r>
                        </m:e>
                        <m:sub>
                          <m:r>
                            <a:rPr lang="en-US" altLang="zh-CN" b="1" i="1">
                              <a:latin typeface="Cambria Math" panose="02040503050406030204" charset="0"/>
                              <a:cs typeface="Cambria Math" panose="02040503050406030204" charset="0"/>
                            </a:rPr>
                            <m:t>𝟏</m:t>
                          </m:r>
                        </m:sub>
                      </m:sSub>
                      <m:r>
                        <a:rPr lang="en-US" altLang="zh-CN" b="1" i="1">
                          <a:latin typeface="Cambria Math" panose="02040503050406030204" charset="0"/>
                          <a:cs typeface="Cambria Math" panose="02040503050406030204" charset="0"/>
                        </a:rPr>
                        <m:t>)</m:t>
                      </m:r>
                    </m:oMath>
                  </m:oMathPara>
                </a14:m>
                <a:endParaRPr lang="zh-CN" altLang="en-US">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7096760" y="4290695"/>
                <a:ext cx="382651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226560" y="1318895"/>
                <a:ext cx="2605405" cy="578485"/>
              </a:xfrm>
              <a:prstGeom prst="rect">
                <a:avLst/>
              </a:prstGeom>
              <a:noFill/>
            </p:spPr>
            <p:txBody>
              <a:bodyPr wrap="square" rtlCol="0">
                <a:spAutoFit/>
              </a:bodyPr>
              <a:p>
                <a14:m>
                  <m:oMath xmlns:m="http://schemas.openxmlformats.org/officeDocument/2006/math">
                    <m:r>
                      <a:rPr lang="en-US" altLang="zh-CN" i="1">
                        <a:latin typeface="Cambria Math" panose="02040503050406030204" charset="0"/>
                        <a:cs typeface="Cambria Math" panose="02040503050406030204" charset="0"/>
                      </a:rPr>
                      <m:t>𝑢</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𝐾</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oMath>
                </a14:m>
                <a:r>
                  <a:rPr lang="en-US" altLang="zh-CN"/>
                  <a:t>,</a:t>
                </a:r>
                <a14:m>
                  <m:oMath xmlns:m="http://schemas.openxmlformats.org/officeDocument/2006/math">
                    <m:r>
                      <a:rPr lang="en-US" altLang="zh-CN" i="1">
                        <a:latin typeface="Cambria Math" panose="02040503050406030204" charset="0"/>
                        <a:cs typeface="Cambria Math" panose="02040503050406030204" charset="0"/>
                      </a:rPr>
                      <m:t>𝑢</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r>
                            <m:e>
                              <m:r>
                                <a:rPr lang="en-US" altLang="zh-CN" i="1">
                                  <a:latin typeface="Cambria Math" panose="02040503050406030204" charset="0"/>
                                  <a:cs typeface="Cambria Math" panose="02040503050406030204" charset="0"/>
                                </a:rPr>
                                <m:t>𝑇</m:t>
                              </m:r>
                            </m:e>
                          </m:mr>
                        </m:m>
                      </m:e>
                    </m:d>
                  </m:oMath>
                </a14:m>
                <a:endParaRPr lang="en-US" altLang="zh-CN"/>
              </a:p>
            </p:txBody>
          </p:sp>
        </mc:Choice>
        <mc:Fallback>
          <p:sp>
            <p:nvSpPr>
              <p:cNvPr id="10" name="文本框 9"/>
              <p:cNvSpPr txBox="1">
                <a:spLocks noRot="1" noChangeAspect="1" noMove="1" noResize="1" noEditPoints="1" noAdjustHandles="1" noChangeArrowheads="1" noChangeShapeType="1" noTextEdit="1"/>
              </p:cNvSpPr>
              <p:nvPr/>
            </p:nvSpPr>
            <p:spPr>
              <a:xfrm>
                <a:off x="4226560" y="1318895"/>
                <a:ext cx="2605405" cy="57848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4226496" y="1844294"/>
                <a:ext cx="6065520" cy="60261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𝜃</m:t>
                      </m:r>
                      <m:acc>
                        <m:accPr>
                          <m:chr m:val="̈"/>
                          <m:ctrlPr>
                            <a:rPr lang="en-US" altLang="zh-CN" i="1">
                              <a:solidFill>
                                <a:srgbClr val="00B0F0"/>
                              </a:solidFill>
                              <a:latin typeface="Cambria Math" panose="02040503050406030204" charset="0"/>
                              <a:cs typeface="Cambria Math" panose="02040503050406030204" charset="0"/>
                            </a:rPr>
                          </m:ctrlPr>
                        </m:accPr>
                        <m:e>
                          <m:r>
                            <a:rPr lang="en-US" altLang="zh-CN" i="1">
                              <a:solidFill>
                                <a:srgbClr val="00B0F0"/>
                              </a:solidFill>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m:t>
                      </m:r>
                      <m:acc>
                        <m:accPr>
                          <m:chr m:val="̈"/>
                          <m:ctrlPr>
                            <a:rPr lang="en-US" altLang="zh-CN" i="1">
                              <a:solidFill>
                                <a:srgbClr val="00B0F0"/>
                              </a:solidFill>
                              <a:latin typeface="Cambria Math" panose="02040503050406030204" charset="0"/>
                              <a:cs typeface="Cambria Math" panose="02040503050406030204" charset="0"/>
                            </a:rPr>
                          </m:ctrlPr>
                        </m:accPr>
                        <m:e>
                          <m:r>
                            <a:rPr lang="en-US" altLang="zh-CN" i="1">
                              <a:solidFill>
                                <a:srgbClr val="00B0F0"/>
                              </a:solidFill>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𝜃</m:t>
                      </m:r>
                      <m:acc>
                        <m:accPr>
                          <m:chr m:val="̈"/>
                          <m:ctrlPr>
                            <a:rPr lang="en-US" altLang="zh-CN" i="1">
                              <a:solidFill>
                                <a:srgbClr val="00B0F0"/>
                              </a:solidFill>
                              <a:latin typeface="Cambria Math" panose="02040503050406030204" charset="0"/>
                              <a:cs typeface="Cambria Math" panose="02040503050406030204" charset="0"/>
                            </a:rPr>
                          </m:ctrlPr>
                        </m:accPr>
                        <m:e>
                          <m:r>
                            <a:rPr lang="en-US" altLang="zh-CN" i="1">
                              <a:solidFill>
                                <a:srgbClr val="00B0F0"/>
                              </a:solidFill>
                              <a:latin typeface="Cambria Math" panose="02040503050406030204" charset="0"/>
                              <a:cs typeface="Cambria Math" panose="02040503050406030204" charset="0"/>
                            </a:rPr>
                            <m:t>𝜃</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r>
                        <a:rPr lang="en-US" altLang="zh-CN" b="1" i="1">
                          <a:solidFill>
                            <a:srgbClr val="FF0000"/>
                          </a:solidFill>
                          <a:latin typeface="Cambria Math" panose="02040503050406030204" charset="0"/>
                          <a:cs typeface="Cambria Math" panose="02040503050406030204" charset="0"/>
                        </a:rPr>
                        <m:t>𝑭</m:t>
                      </m:r>
                    </m:oMath>
                  </m:oMathPara>
                </a14:m>
                <a:endParaRPr lang="en-US" altLang="zh-CN" b="1" i="1">
                  <a:solidFill>
                    <a:srgbClr val="FF0000"/>
                  </a:solidFill>
                  <a:latin typeface="Cambria Math" panose="02040503050406030204" charset="0"/>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4226496" y="1844294"/>
                <a:ext cx="6065520" cy="602615"/>
              </a:xfrm>
              <a:prstGeom prst="rect">
                <a:avLst/>
              </a:prstGeom>
              <a:blipFill rotWithShape="1">
                <a:blip r:embed="rId8"/>
                <a:stretch>
                  <a:fillRect l="-9" t="-42" r="9" b="42"/>
                </a:stretch>
              </a:blipFill>
            </p:spPr>
            <p:txBody>
              <a:bodyPr/>
              <a:lstStyle/>
              <a:p>
                <a:r>
                  <a:rPr lang="zh-CN" altLang="en-US">
                    <a:noFill/>
                  </a:rPr>
                  <a:t> </a:t>
                </a:r>
              </a:p>
            </p:txBody>
          </p:sp>
        </mc:Fallback>
      </mc:AlternateContent>
      <p:sp>
        <p:nvSpPr>
          <p:cNvPr id="13" name="文本框 12"/>
          <p:cNvSpPr txBox="1"/>
          <p:nvPr/>
        </p:nvSpPr>
        <p:spPr>
          <a:xfrm>
            <a:off x="1332230" y="1318895"/>
            <a:ext cx="463550" cy="368300"/>
          </a:xfrm>
          <a:prstGeom prst="rect">
            <a:avLst/>
          </a:prstGeom>
          <a:noFill/>
          <a:ln>
            <a:solidFill>
              <a:srgbClr val="FF0000"/>
            </a:solidFill>
          </a:ln>
        </p:spPr>
        <p:txBody>
          <a:bodyPr wrap="square" rtlCol="0">
            <a:spAutoFit/>
          </a:bodyPr>
          <a:p>
            <a:pPr algn="ctr"/>
            <a:r>
              <a:rPr lang="en-US" altLang="zh-CN" b="1">
                <a:solidFill>
                  <a:srgbClr val="FF0000"/>
                </a:solidFill>
              </a:rPr>
              <a:t>1</a:t>
            </a:r>
            <a:endParaRPr lang="en-US" altLang="zh-CN" b="1">
              <a:solidFill>
                <a:srgbClr val="FF0000"/>
              </a:solidFill>
            </a:endParaRPr>
          </a:p>
        </p:txBody>
      </p:sp>
      <p:sp>
        <p:nvSpPr>
          <p:cNvPr id="14" name="文本框 13"/>
          <p:cNvSpPr txBox="1"/>
          <p:nvPr/>
        </p:nvSpPr>
        <p:spPr>
          <a:xfrm>
            <a:off x="1332230" y="1908175"/>
            <a:ext cx="463550" cy="368300"/>
          </a:xfrm>
          <a:prstGeom prst="rect">
            <a:avLst/>
          </a:prstGeom>
          <a:noFill/>
          <a:ln>
            <a:solidFill>
              <a:srgbClr val="FF0000"/>
            </a:solidFill>
          </a:ln>
        </p:spPr>
        <p:txBody>
          <a:bodyPr wrap="square" rtlCol="0">
            <a:spAutoFit/>
          </a:bodyPr>
          <a:p>
            <a:pPr algn="ctr"/>
            <a:r>
              <a:rPr lang="en-US" altLang="zh-CN" b="1">
                <a:solidFill>
                  <a:srgbClr val="FF0000"/>
                </a:solidFill>
              </a:rPr>
              <a:t>2</a:t>
            </a:r>
            <a:endParaRPr lang="en-US" altLang="zh-CN" b="1">
              <a:solidFill>
                <a:srgbClr val="FF0000"/>
              </a:solidFill>
            </a:endParaRPr>
          </a:p>
        </p:txBody>
      </p:sp>
      <p:sp>
        <p:nvSpPr>
          <p:cNvPr id="15" name="文本框 14"/>
          <p:cNvSpPr txBox="1"/>
          <p:nvPr/>
        </p:nvSpPr>
        <p:spPr>
          <a:xfrm>
            <a:off x="1351915" y="2989580"/>
            <a:ext cx="463550" cy="368300"/>
          </a:xfrm>
          <a:prstGeom prst="rect">
            <a:avLst/>
          </a:prstGeom>
          <a:noFill/>
          <a:ln>
            <a:solidFill>
              <a:srgbClr val="FF0000"/>
            </a:solidFill>
          </a:ln>
        </p:spPr>
        <p:txBody>
          <a:bodyPr wrap="square" rtlCol="0">
            <a:spAutoFit/>
          </a:bodyPr>
          <a:p>
            <a:pPr algn="ctr"/>
            <a:r>
              <a:rPr lang="en-US" altLang="zh-CN" b="1">
                <a:solidFill>
                  <a:srgbClr val="FF0000"/>
                </a:solidFill>
              </a:rPr>
              <a:t>3</a:t>
            </a:r>
            <a:endParaRPr lang="en-US" altLang="zh-CN" b="1">
              <a:solidFill>
                <a:srgbClr val="FF0000"/>
              </a:solidFill>
            </a:endParaRPr>
          </a:p>
        </p:txBody>
      </p:sp>
      <p:sp>
        <p:nvSpPr>
          <p:cNvPr id="16" name="文本框 15"/>
          <p:cNvSpPr txBox="1"/>
          <p:nvPr/>
        </p:nvSpPr>
        <p:spPr>
          <a:xfrm>
            <a:off x="1351915" y="4151630"/>
            <a:ext cx="463550" cy="368300"/>
          </a:xfrm>
          <a:prstGeom prst="rect">
            <a:avLst/>
          </a:prstGeom>
          <a:noFill/>
          <a:ln>
            <a:solidFill>
              <a:srgbClr val="FF0000"/>
            </a:solidFill>
          </a:ln>
        </p:spPr>
        <p:txBody>
          <a:bodyPr wrap="square" rtlCol="0">
            <a:spAutoFit/>
          </a:bodyPr>
          <a:p>
            <a:pPr algn="ctr"/>
            <a:r>
              <a:rPr lang="en-US" altLang="zh-CN" b="1">
                <a:solidFill>
                  <a:srgbClr val="FF0000"/>
                </a:solidFill>
              </a:rPr>
              <a:t>4</a:t>
            </a:r>
            <a:endParaRPr lang="en-US" altLang="zh-CN" b="1">
              <a:solidFill>
                <a:srgbClr val="FF0000"/>
              </a:solidFill>
            </a:endParaRPr>
          </a:p>
        </p:txBody>
      </p:sp>
      <p:sp>
        <p:nvSpPr>
          <p:cNvPr id="17" name="文本框 16"/>
          <p:cNvSpPr txBox="1"/>
          <p:nvPr/>
        </p:nvSpPr>
        <p:spPr>
          <a:xfrm>
            <a:off x="1332230" y="5661025"/>
            <a:ext cx="463550" cy="368300"/>
          </a:xfrm>
          <a:prstGeom prst="rect">
            <a:avLst/>
          </a:prstGeom>
          <a:noFill/>
          <a:ln>
            <a:solidFill>
              <a:srgbClr val="FF0000"/>
            </a:solidFill>
          </a:ln>
        </p:spPr>
        <p:txBody>
          <a:bodyPr wrap="square" rtlCol="0">
            <a:spAutoFit/>
          </a:bodyPr>
          <a:p>
            <a:pPr algn="ctr"/>
            <a:r>
              <a:rPr lang="en-US" altLang="zh-CN" b="1">
                <a:solidFill>
                  <a:srgbClr val="FF0000"/>
                </a:solidFill>
              </a:rPr>
              <a:t>5</a:t>
            </a:r>
            <a:endParaRPr lang="en-US" altLang="zh-CN" b="1">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765925" y="748030"/>
            <a:ext cx="4432300" cy="2515235"/>
          </a:xfrm>
          <a:prstGeom prst="rect">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8333105" y="5091430"/>
            <a:ext cx="1440000" cy="144000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rot="1500000">
            <a:off x="7430135" y="2259965"/>
            <a:ext cx="160020" cy="24257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rot="18240000">
            <a:off x="7905750" y="3935095"/>
            <a:ext cx="167640" cy="250825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rot="20100000" flipH="1">
            <a:off x="10467340" y="2259965"/>
            <a:ext cx="160020" cy="24257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连接符 9"/>
          <p:cNvCxnSpPr>
            <a:stCxn id="6" idx="0"/>
            <a:endCxn id="8" idx="0"/>
          </p:cNvCxnSpPr>
          <p:nvPr/>
        </p:nvCxnSpPr>
        <p:spPr>
          <a:xfrm>
            <a:off x="8022590" y="2373630"/>
            <a:ext cx="2012315" cy="0"/>
          </a:xfrm>
          <a:prstGeom prst="line">
            <a:avLst/>
          </a:prstGeom>
          <a:solidFill>
            <a:schemeClr val="tx1"/>
          </a:solidFill>
          <a:ln w="3810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12" name="矩形 11"/>
          <p:cNvSpPr/>
          <p:nvPr/>
        </p:nvSpPr>
        <p:spPr>
          <a:xfrm rot="3360000" flipH="1">
            <a:off x="9961880" y="3935095"/>
            <a:ext cx="167640" cy="250825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连接符 12"/>
          <p:cNvCxnSpPr>
            <a:endCxn id="12" idx="2"/>
          </p:cNvCxnSpPr>
          <p:nvPr/>
        </p:nvCxnSpPr>
        <p:spPr>
          <a:xfrm>
            <a:off x="8968105" y="2380615"/>
            <a:ext cx="38100" cy="3509645"/>
          </a:xfrm>
          <a:prstGeom prst="line">
            <a:avLst/>
          </a:prstGeom>
          <a:solidFill>
            <a:schemeClr val="tx1"/>
          </a:solidFill>
          <a:ln>
            <a:solidFill>
              <a:schemeClr val="tx1"/>
            </a:solidFill>
            <a:prstDash val="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8959151" y="1830324"/>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8959151" y="1830324"/>
                <a:ext cx="655320" cy="351790"/>
              </a:xfrm>
              <a:prstGeom prst="rect">
                <a:avLst/>
              </a:prstGeom>
              <a:blipFill rotWithShape="1">
                <a:blip r:embed="rId1"/>
                <a:stretch>
                  <a:fillRect l="-87" t="-72" r="87" b="72"/>
                </a:stretch>
              </a:blipFill>
            </p:spPr>
            <p:txBody>
              <a:bodyPr/>
              <a:lstStyle/>
              <a:p>
                <a:r>
                  <a:rPr lang="zh-CN" altLang="en-US">
                    <a:noFill/>
                  </a:rPr>
                  <a:t> </a:t>
                </a:r>
              </a:p>
            </p:txBody>
          </p:sp>
        </mc:Fallback>
      </mc:AlternateContent>
      <p:sp>
        <p:nvSpPr>
          <p:cNvPr id="9" name="环形箭头 8"/>
          <p:cNvSpPr/>
          <p:nvPr/>
        </p:nvSpPr>
        <p:spPr>
          <a:xfrm rot="10980000" flipV="1">
            <a:off x="8679815" y="2165985"/>
            <a:ext cx="528320" cy="58293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cxnSp>
        <p:nvCxnSpPr>
          <p:cNvPr id="11" name="直接箭头连接符 10"/>
          <p:cNvCxnSpPr/>
          <p:nvPr/>
        </p:nvCxnSpPr>
        <p:spPr>
          <a:xfrm>
            <a:off x="9006205" y="5786120"/>
            <a:ext cx="10795" cy="91757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4" name="椭圆 13"/>
          <p:cNvSpPr/>
          <p:nvPr/>
        </p:nvSpPr>
        <p:spPr>
          <a:xfrm>
            <a:off x="8877935" y="2283460"/>
            <a:ext cx="180000" cy="180000"/>
          </a:xfrm>
          <a:prstGeom prst="ellipse">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椭圆 14"/>
          <p:cNvSpPr/>
          <p:nvPr/>
        </p:nvSpPr>
        <p:spPr>
          <a:xfrm>
            <a:off x="8959215" y="5780405"/>
            <a:ext cx="180000" cy="180000"/>
          </a:xfrm>
          <a:prstGeom prst="ellipse">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6" name="直接箭头连接符 15"/>
          <p:cNvCxnSpPr>
            <a:stCxn id="17" idx="3"/>
            <a:endCxn id="14" idx="3"/>
          </p:cNvCxnSpPr>
          <p:nvPr/>
        </p:nvCxnSpPr>
        <p:spPr>
          <a:xfrm flipV="1">
            <a:off x="4001135" y="2437130"/>
            <a:ext cx="4902835" cy="8077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nvSpPr>
            <p:spPr>
              <a:xfrm>
                <a:off x="3486785" y="3060700"/>
                <a:ext cx="514350"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3486785" y="3060700"/>
                <a:ext cx="514350"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3560445" y="5203190"/>
                <a:ext cx="514350"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3560445" y="5203190"/>
                <a:ext cx="514350" cy="3683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0" name="直接箭头连接符 19"/>
          <p:cNvCxnSpPr>
            <a:stCxn id="18" idx="3"/>
          </p:cNvCxnSpPr>
          <p:nvPr/>
        </p:nvCxnSpPr>
        <p:spPr>
          <a:xfrm>
            <a:off x="4074795" y="5387340"/>
            <a:ext cx="4789170" cy="399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1857311" y="1081659"/>
                <a:ext cx="655320" cy="3517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oMath>
                  </m:oMathPara>
                </a14:m>
                <a:endParaRPr lang="zh-CN" altLang="en-US"/>
              </a:p>
            </p:txBody>
          </p:sp>
        </mc:Choice>
        <mc:Fallback>
          <p:sp>
            <p:nvSpPr>
              <p:cNvPr id="22" name="文本框 21"/>
              <p:cNvSpPr txBox="1">
                <a:spLocks noRot="1" noChangeAspect="1" noMove="1" noResize="1" noEditPoints="1" noAdjustHandles="1" noChangeArrowheads="1" noChangeShapeType="1" noTextEdit="1"/>
              </p:cNvSpPr>
              <p:nvPr/>
            </p:nvSpPr>
            <p:spPr>
              <a:xfrm>
                <a:off x="1857311" y="1081659"/>
                <a:ext cx="655320" cy="351790"/>
              </a:xfrm>
              <a:prstGeom prst="rect">
                <a:avLst/>
              </a:prstGeom>
              <a:blipFill rotWithShape="1">
                <a:blip r:embed="rId1"/>
                <a:stretch>
                  <a:fillRect l="-87" t="-72" r="87" b="72"/>
                </a:stretch>
              </a:blipFill>
            </p:spPr>
            <p:txBody>
              <a:bodyPr/>
              <a:lstStyle/>
              <a:p>
                <a:r>
                  <a:rPr lang="zh-CN" altLang="en-US">
                    <a:noFill/>
                  </a:rPr>
                  <a:t> </a:t>
                </a:r>
              </a:p>
            </p:txBody>
          </p:sp>
        </mc:Fallback>
      </mc:AlternateContent>
      <p:sp>
        <p:nvSpPr>
          <p:cNvPr id="23" name="环形箭头 22"/>
          <p:cNvSpPr/>
          <p:nvPr/>
        </p:nvSpPr>
        <p:spPr>
          <a:xfrm rot="10980000" flipV="1">
            <a:off x="1577975" y="1417320"/>
            <a:ext cx="528320" cy="58293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25" name="环形箭头 24"/>
          <p:cNvSpPr/>
          <p:nvPr/>
        </p:nvSpPr>
        <p:spPr>
          <a:xfrm rot="10980000" flipV="1">
            <a:off x="8764270" y="5400675"/>
            <a:ext cx="528320" cy="582930"/>
          </a:xfrm>
          <a:prstGeom prst="circular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46" name="图片 45"/>
          <p:cNvPicPr>
            <a:picLocks noChangeAspect="1"/>
          </p:cNvPicPr>
          <p:nvPr/>
        </p:nvPicPr>
        <p:blipFill>
          <a:blip r:embed="rId4"/>
          <a:stretch>
            <a:fillRect/>
          </a:stretch>
        </p:blipFill>
        <p:spPr>
          <a:xfrm rot="10800000">
            <a:off x="-407035" y="2290445"/>
            <a:ext cx="4055241" cy="3600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2580" y="173990"/>
            <a:ext cx="4064000" cy="460375"/>
          </a:xfrm>
          <a:prstGeom prst="rect">
            <a:avLst/>
          </a:prstGeom>
          <a:noFill/>
        </p:spPr>
        <p:txBody>
          <a:bodyPr wrap="square" rtlCol="0">
            <a:spAutoFit/>
          </a:bodyPr>
          <a:p>
            <a:r>
              <a:rPr lang="zh-CN" altLang="en-US" sz="2400" b="1"/>
              <a:t>仿真环境可得状态：</a:t>
            </a:r>
            <a:endParaRPr lang="zh-CN" altLang="en-US" sz="2400" b="1"/>
          </a:p>
        </p:txBody>
      </p:sp>
      <mc:AlternateContent xmlns:mc="http://schemas.openxmlformats.org/markup-compatibility/2006">
        <mc:Choice xmlns:a14="http://schemas.microsoft.com/office/drawing/2010/main" Requires="a14">
          <p:sp>
            <p:nvSpPr>
              <p:cNvPr id="5" name="文本框 4"/>
              <p:cNvSpPr txBox="1"/>
              <p:nvPr/>
            </p:nvSpPr>
            <p:spPr>
              <a:xfrm>
                <a:off x="2254885" y="786130"/>
                <a:ext cx="5648325" cy="37528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𝑥</m:t>
                          </m:r>
                        </m:e>
                      </m:acc>
                      <m:r>
                        <a:rPr lang="en-US" altLang="zh-CN" i="1">
                          <a:solidFill>
                            <a:srgbClr val="FF0000"/>
                          </a:solidFill>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e>
                        <m:sub>
                          <m:r>
                            <a:rPr lang="en-US" altLang="zh-CN" i="1">
                              <a:solidFill>
                                <a:srgbClr val="FF0000"/>
                              </a:solidFill>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solidFill>
                                <a:srgbClr val="FF0000"/>
                              </a:solidFill>
                              <a:latin typeface="Cambria Math" panose="02040503050406030204" charset="0"/>
                              <a:cs typeface="Cambria Math" panose="02040503050406030204" charset="0"/>
                            </a:rPr>
                          </m:ctrlPr>
                        </m:sSubPr>
                        <m:e>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e>
                        <m:sub>
                          <m:r>
                            <a:rPr lang="en-US" altLang="zh-CN" i="1">
                              <a:solidFill>
                                <a:srgbClr val="FF0000"/>
                              </a:solidFill>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254885" y="786130"/>
                <a:ext cx="5648325" cy="375285"/>
              </a:xfrm>
              <a:prstGeom prst="rect">
                <a:avLst/>
              </a:prstGeom>
              <a:blipFill rotWithShape="1">
                <a:blip r:embed="rId1"/>
                <a:stretch>
                  <a:fillRect/>
                </a:stretch>
              </a:blipFill>
            </p:spPr>
            <p:txBody>
              <a:bodyPr/>
              <a:lstStyle/>
              <a:p>
                <a:r>
                  <a:rPr lang="zh-CN" altLang="en-US">
                    <a:noFill/>
                  </a:rPr>
                  <a:t> </a:t>
                </a:r>
              </a:p>
            </p:txBody>
          </p:sp>
        </mc:Fallback>
      </mc:AlternateContent>
      <p:sp>
        <p:nvSpPr>
          <p:cNvPr id="8" name="文本框 7"/>
          <p:cNvSpPr txBox="1"/>
          <p:nvPr/>
        </p:nvSpPr>
        <p:spPr>
          <a:xfrm>
            <a:off x="7978140" y="793115"/>
            <a:ext cx="1343660" cy="368300"/>
          </a:xfrm>
          <a:prstGeom prst="rect">
            <a:avLst/>
          </a:prstGeom>
          <a:noFill/>
          <a:ln>
            <a:solidFill>
              <a:srgbClr val="FF0000"/>
            </a:solidFill>
          </a:ln>
        </p:spPr>
        <p:txBody>
          <a:bodyPr wrap="square" rtlCol="0">
            <a:spAutoFit/>
          </a:bodyPr>
          <a:p>
            <a:r>
              <a:rPr lang="zh-CN" altLang="en-US"/>
              <a:t>仿真输出量</a:t>
            </a: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4422140" y="2747645"/>
                <a:ext cx="1610995" cy="163893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r>
                                        <a:rPr lang="en-US" altLang="zh-CN" i="1">
                                          <a:latin typeface="Cambria Math" panose="02040503050406030204" charset="0"/>
                                          <a:cs typeface="Cambria Math" panose="02040503050406030204" charset="0"/>
                                        </a:rPr>
                                        <m:t>𝜃</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e>
                                  </m:m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4422140" y="2747645"/>
                <a:ext cx="1610995" cy="1638935"/>
              </a:xfrm>
              <a:prstGeom prst="rect">
                <a:avLst/>
              </a:prstGeom>
              <a:blipFill rotWithShape="1">
                <a:blip r:embed="rId2"/>
                <a:stretch>
                  <a:fillRect/>
                </a:stretch>
              </a:blipFill>
            </p:spPr>
            <p:txBody>
              <a:bodyPr/>
              <a:lstStyle/>
              <a:p>
                <a:r>
                  <a:rPr lang="zh-CN" altLang="en-US">
                    <a:noFill/>
                  </a:rPr>
                  <a:t> </a:t>
                </a:r>
              </a:p>
            </p:txBody>
          </p:sp>
        </mc:Fallback>
      </mc:AlternateContent>
      <p:sp>
        <p:nvSpPr>
          <p:cNvPr id="7" name="文本框 6"/>
          <p:cNvSpPr txBox="1"/>
          <p:nvPr/>
        </p:nvSpPr>
        <p:spPr>
          <a:xfrm>
            <a:off x="8034020" y="3500755"/>
            <a:ext cx="1343660" cy="368300"/>
          </a:xfrm>
          <a:prstGeom prst="rect">
            <a:avLst/>
          </a:prstGeom>
          <a:noFill/>
          <a:ln>
            <a:solidFill>
              <a:srgbClr val="FF0000"/>
            </a:solidFill>
          </a:ln>
        </p:spPr>
        <p:txBody>
          <a:bodyPr wrap="square" rtlCol="0">
            <a:spAutoFit/>
          </a:bodyPr>
          <a:p>
            <a:r>
              <a:rPr lang="zh-CN" altLang="en-US"/>
              <a:t>控制状态</a:t>
            </a:r>
            <a:r>
              <a:rPr lang="zh-CN" altLang="en-US"/>
              <a:t>量</a:t>
            </a:r>
            <a:endParaRPr lang="zh-CN" altLang="en-US"/>
          </a:p>
        </p:txBody>
      </p:sp>
      <mc:AlternateContent xmlns:mc="http://schemas.openxmlformats.org/markup-compatibility/2006">
        <mc:Choice xmlns:a14="http://schemas.microsoft.com/office/drawing/2010/main" Requires="a14">
          <p:sp>
            <p:nvSpPr>
              <p:cNvPr id="65" name="文本框 64"/>
              <p:cNvSpPr txBox="1"/>
              <p:nvPr/>
            </p:nvSpPr>
            <p:spPr>
              <a:xfrm>
                <a:off x="5653405" y="1308100"/>
                <a:ext cx="2151380" cy="55753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𝜋</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𝜃</m:t>
                      </m:r>
                    </m:oMath>
                  </m:oMathPara>
                </a14:m>
                <a:endParaRPr lang="zh-CN" altLang="en-US"/>
              </a:p>
            </p:txBody>
          </p:sp>
        </mc:Choice>
        <mc:Fallback>
          <p:sp>
            <p:nvSpPr>
              <p:cNvPr id="65" name="文本框 64"/>
              <p:cNvSpPr txBox="1">
                <a:spLocks noRot="1" noChangeAspect="1" noMove="1" noResize="1" noEditPoints="1" noAdjustHandles="1" noChangeArrowheads="1" noChangeShapeType="1" noTextEdit="1"/>
              </p:cNvSpPr>
              <p:nvPr/>
            </p:nvSpPr>
            <p:spPr>
              <a:xfrm>
                <a:off x="5653405" y="1308100"/>
                <a:ext cx="2151380" cy="55753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p:cNvSpPr txBox="1"/>
              <p:nvPr/>
            </p:nvSpPr>
            <p:spPr>
              <a:xfrm>
                <a:off x="5653405" y="1810385"/>
                <a:ext cx="2139315" cy="37655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oMath>
                  </m:oMathPara>
                </a14:m>
                <a:endParaRPr lang="zh-CN" altLang="en-US"/>
              </a:p>
            </p:txBody>
          </p:sp>
        </mc:Choice>
        <mc:Fallback>
          <p:sp>
            <p:nvSpPr>
              <p:cNvPr id="66" name="文本框 65"/>
              <p:cNvSpPr txBox="1">
                <a:spLocks noRot="1" noChangeAspect="1" noMove="1" noResize="1" noEditPoints="1" noAdjustHandles="1" noChangeArrowheads="1" noChangeShapeType="1" noTextEdit="1"/>
              </p:cNvSpPr>
              <p:nvPr/>
            </p:nvSpPr>
            <p:spPr>
              <a:xfrm>
                <a:off x="5653405" y="1810385"/>
                <a:ext cx="2139315" cy="376555"/>
              </a:xfrm>
              <a:prstGeom prst="rect">
                <a:avLst/>
              </a:prstGeom>
              <a:blipFill rotWithShape="1">
                <a:blip r:embed="rId4"/>
                <a:stretch>
                  <a:fillRect/>
                </a:stretch>
              </a:blipFill>
            </p:spPr>
            <p:txBody>
              <a:bodyPr/>
              <a:lstStyle/>
              <a:p>
                <a:r>
                  <a:rPr lang="zh-CN" altLang="en-US">
                    <a:noFill/>
                  </a:rPr>
                  <a:t> </a:t>
                </a:r>
              </a:p>
            </p:txBody>
          </p:sp>
        </mc:Fallback>
      </mc:AlternateContent>
      <p:sp>
        <p:nvSpPr>
          <p:cNvPr id="9" name="下箭头 8"/>
          <p:cNvSpPr/>
          <p:nvPr/>
        </p:nvSpPr>
        <p:spPr>
          <a:xfrm>
            <a:off x="5265420" y="1593215"/>
            <a:ext cx="192405" cy="10223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4777740" y="1736725"/>
            <a:ext cx="487680" cy="645160"/>
          </a:xfrm>
          <a:prstGeom prst="rect">
            <a:avLst/>
          </a:prstGeom>
          <a:noFill/>
        </p:spPr>
        <p:txBody>
          <a:bodyPr wrap="square" rtlCol="0">
            <a:spAutoFit/>
          </a:bodyPr>
          <a:p>
            <a:r>
              <a:rPr lang="zh-CN" altLang="en-US"/>
              <a:t>转换</a:t>
            </a: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5641340" y="2186940"/>
                <a:ext cx="2139315" cy="37655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𝜃</m:t>
                          </m:r>
                        </m:e>
                      </m:acc>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5641340" y="2186940"/>
                <a:ext cx="2139315" cy="376555"/>
              </a:xfrm>
              <a:prstGeom prst="rect">
                <a:avLst/>
              </a:prstGeom>
              <a:blipFill rotWithShape="1">
                <a:blip r:embed="rId5"/>
                <a:stretch>
                  <a:fillRect/>
                </a:stretch>
              </a:blipFill>
            </p:spPr>
            <p:txBody>
              <a:bodyPr/>
              <a:lstStyle/>
              <a:p>
                <a:r>
                  <a:rPr lang="zh-CN" altLang="en-US">
                    <a:noFill/>
                  </a:rPr>
                  <a:t> </a:t>
                </a:r>
              </a:p>
            </p:txBody>
          </p:sp>
        </mc:Fallback>
      </mc:AlternateContent>
      <p:sp>
        <p:nvSpPr>
          <p:cNvPr id="12" name="下箭头 11"/>
          <p:cNvSpPr/>
          <p:nvPr/>
        </p:nvSpPr>
        <p:spPr>
          <a:xfrm flipV="1">
            <a:off x="5457825" y="1593215"/>
            <a:ext cx="192405" cy="10223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下箭头 12"/>
          <p:cNvSpPr/>
          <p:nvPr/>
        </p:nvSpPr>
        <p:spPr>
          <a:xfrm>
            <a:off x="5265420" y="4391660"/>
            <a:ext cx="280035" cy="5861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5545455" y="4484370"/>
            <a:ext cx="587375" cy="368300"/>
          </a:xfrm>
          <a:prstGeom prst="rect">
            <a:avLst/>
          </a:prstGeom>
          <a:noFill/>
        </p:spPr>
        <p:txBody>
          <a:bodyPr wrap="square" rtlCol="0">
            <a:spAutoFit/>
          </a:bodyPr>
          <a:p>
            <a:r>
              <a:rPr lang="en-US" altLang="zh-CN"/>
              <a:t>LQR</a:t>
            </a:r>
            <a:endParaRPr lang="en-US" altLang="zh-CN"/>
          </a:p>
        </p:txBody>
      </p:sp>
      <p:sp>
        <p:nvSpPr>
          <p:cNvPr id="15" name="文本框 14"/>
          <p:cNvSpPr txBox="1"/>
          <p:nvPr/>
        </p:nvSpPr>
        <p:spPr>
          <a:xfrm>
            <a:off x="8034020" y="4484370"/>
            <a:ext cx="1343660" cy="368300"/>
          </a:xfrm>
          <a:prstGeom prst="rect">
            <a:avLst/>
          </a:prstGeom>
          <a:noFill/>
          <a:ln>
            <a:solidFill>
              <a:srgbClr val="FF0000"/>
            </a:solidFill>
          </a:ln>
        </p:spPr>
        <p:txBody>
          <a:bodyPr wrap="square" rtlCol="0">
            <a:spAutoFit/>
          </a:bodyPr>
          <a:p>
            <a:r>
              <a:rPr lang="zh-CN" altLang="en-US"/>
              <a:t>计算输出</a:t>
            </a:r>
            <a:r>
              <a:rPr lang="zh-CN" altLang="en-US"/>
              <a:t>量</a:t>
            </a:r>
            <a:endParaRPr lang="zh-CN" altLang="en-US"/>
          </a:p>
        </p:txBody>
      </p:sp>
      <mc:AlternateContent xmlns:mc="http://schemas.openxmlformats.org/markup-compatibility/2006">
        <mc:Choice xmlns:a14="http://schemas.microsoft.com/office/drawing/2010/main" Requires="a14">
          <p:sp>
            <p:nvSpPr>
              <p:cNvPr id="16" name="文本框 15"/>
              <p:cNvSpPr txBox="1"/>
              <p:nvPr/>
            </p:nvSpPr>
            <p:spPr>
              <a:xfrm>
                <a:off x="4777676" y="5049139"/>
                <a:ext cx="1164590" cy="352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𝐹</m:t>
                      </m:r>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4777676" y="5049139"/>
                <a:ext cx="1164590" cy="352425"/>
              </a:xfrm>
              <a:prstGeom prst="rect">
                <a:avLst/>
              </a:prstGeom>
              <a:blipFill rotWithShape="1">
                <a:blip r:embed="rId6"/>
                <a:stretch>
                  <a:fillRect l="-49" t="-72" r="49" b="72"/>
                </a:stretch>
              </a:blipFill>
            </p:spPr>
            <p:txBody>
              <a:bodyPr/>
              <a:lstStyle/>
              <a:p>
                <a:r>
                  <a:rPr lang="zh-CN" altLang="en-US">
                    <a:noFill/>
                  </a:rPr>
                  <a:t> </a:t>
                </a:r>
              </a:p>
            </p:txBody>
          </p:sp>
        </mc:Fallback>
      </mc:AlternateContent>
      <p:sp>
        <p:nvSpPr>
          <p:cNvPr id="17" name="下箭头 16"/>
          <p:cNvSpPr/>
          <p:nvPr/>
        </p:nvSpPr>
        <p:spPr>
          <a:xfrm>
            <a:off x="5265420" y="5472430"/>
            <a:ext cx="280035" cy="5861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8034020" y="5690235"/>
            <a:ext cx="1343660" cy="368300"/>
          </a:xfrm>
          <a:prstGeom prst="rect">
            <a:avLst/>
          </a:prstGeom>
          <a:noFill/>
          <a:ln>
            <a:solidFill>
              <a:srgbClr val="FF0000"/>
            </a:solidFill>
          </a:ln>
        </p:spPr>
        <p:txBody>
          <a:bodyPr wrap="square" rtlCol="0">
            <a:spAutoFit/>
          </a:bodyPr>
          <a:p>
            <a:r>
              <a:rPr lang="zh-CN" altLang="en-US"/>
              <a:t>仿真控制</a:t>
            </a:r>
            <a:r>
              <a:rPr lang="zh-CN" altLang="en-US"/>
              <a:t>量</a:t>
            </a:r>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4777676" y="6129909"/>
                <a:ext cx="128333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4777676" y="6129909"/>
                <a:ext cx="1283335" cy="368300"/>
              </a:xfrm>
              <a:prstGeom prst="rect">
                <a:avLst/>
              </a:prstGeom>
              <a:blipFill rotWithShape="1">
                <a:blip r:embed="rId7"/>
                <a:stretch>
                  <a:fillRect l="-44" t="-69" r="44" b="69"/>
                </a:stretch>
              </a:blipFill>
            </p:spPr>
            <p:txBody>
              <a:bodyPr/>
              <a:lstStyle/>
              <a:p>
                <a:r>
                  <a:rPr lang="zh-CN" altLang="en-US">
                    <a:noFill/>
                  </a:rPr>
                  <a:t> </a:t>
                </a:r>
              </a:p>
            </p:txBody>
          </p:sp>
        </mc:Fallback>
      </mc:AlternateContent>
      <p:sp>
        <p:nvSpPr>
          <p:cNvPr id="20" name="文本框 19"/>
          <p:cNvSpPr txBox="1"/>
          <p:nvPr/>
        </p:nvSpPr>
        <p:spPr>
          <a:xfrm>
            <a:off x="5545455" y="5581015"/>
            <a:ext cx="1408430" cy="368300"/>
          </a:xfrm>
          <a:prstGeom prst="rect">
            <a:avLst/>
          </a:prstGeom>
          <a:noFill/>
        </p:spPr>
        <p:txBody>
          <a:bodyPr wrap="square" rtlCol="0">
            <a:spAutoFit/>
          </a:bodyPr>
          <a:p>
            <a:r>
              <a:rPr lang="en-US" altLang="zh-CN"/>
              <a:t>VMC</a:t>
            </a:r>
            <a:r>
              <a:rPr lang="zh-CN" altLang="en-US"/>
              <a:t>雅可比</a:t>
            </a:r>
            <a:endParaRPr lang="zh-CN" altLang="en-US"/>
          </a:p>
        </p:txBody>
      </p:sp>
      <mc:AlternateContent xmlns:mc="http://schemas.openxmlformats.org/markup-compatibility/2006">
        <mc:Choice xmlns:a14="http://schemas.microsoft.com/office/drawing/2010/main" Requires="a14">
          <p:sp>
            <p:nvSpPr>
              <p:cNvPr id="21" name="文本框 20"/>
              <p:cNvSpPr txBox="1"/>
              <p:nvPr/>
            </p:nvSpPr>
            <p:spPr>
              <a:xfrm>
                <a:off x="6702425" y="5066030"/>
                <a:ext cx="4064000" cy="380365"/>
              </a:xfrm>
              <a:prstGeom prst="rect">
                <a:avLst/>
              </a:prstGeom>
              <a:noFill/>
            </p:spPr>
            <p:txBody>
              <a:bodyPr wrap="square" rtlCol="0">
                <a:spAutoFit/>
              </a:bodyPr>
              <a:p>
                <a:r>
                  <a:rPr lang="zh-CN" altLang="en-US"/>
                  <a:t>初步假设：平衡点处，</a:t>
                </a:r>
                <a14:m>
                  <m:oMath xmlns:m="http://schemas.openxmlformats.org/officeDocument/2006/math">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𝑚</m:t>
                        </m:r>
                      </m:e>
                      <m:sub>
                        <m:r>
                          <a:rPr lang="en-US" altLang="zh-CN" i="1">
                            <a:latin typeface="Cambria Math" panose="02040503050406030204" charset="0"/>
                            <a:cs typeface="Cambria Math" panose="02040503050406030204" charset="0"/>
                          </a:rPr>
                          <m:t>𝑝</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oMath>
                </a14:m>
                <a:endParaRPr lang="en-US" altLang="zh-CN"/>
              </a:p>
            </p:txBody>
          </p:sp>
        </mc:Choice>
        <mc:Fallback>
          <p:sp>
            <p:nvSpPr>
              <p:cNvPr id="21" name="文本框 20"/>
              <p:cNvSpPr txBox="1">
                <a:spLocks noRot="1" noChangeAspect="1" noMove="1" noResize="1" noEditPoints="1" noAdjustHandles="1" noChangeArrowheads="1" noChangeShapeType="1" noTextEdit="1"/>
              </p:cNvSpPr>
              <p:nvPr/>
            </p:nvSpPr>
            <p:spPr>
              <a:xfrm>
                <a:off x="6702425" y="5066030"/>
                <a:ext cx="4064000" cy="380365"/>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5" name="文本框 4"/>
              <p:cNvSpPr txBox="1"/>
              <p:nvPr/>
            </p:nvSpPr>
            <p:spPr>
              <a:xfrm>
                <a:off x="2858770" y="16510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2858770" y="165100"/>
                <a:ext cx="2835910"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858770" y="53340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2858770" y="533400"/>
                <a:ext cx="2835910"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970270" y="16510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𝐸</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5970270" y="165100"/>
                <a:ext cx="2835910"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970270" y="53340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5970270" y="533400"/>
                <a:ext cx="2835910"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4605" y="995045"/>
                <a:ext cx="11458575" cy="125158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𝑎𝑟𝑐𝑡𝑎𝑛</m:t>
                      </m:r>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m:t>
                                      </m:r>
                                    </m:e>
                                    <m:sup>
                                      <m:r>
                                        <a:rPr lang="en-US"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num>
                            <m:den>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sym typeface="+mn-ea"/>
                                </a:rPr>
                                <m:t> </m:t>
                              </m:r>
                            </m:den>
                          </m:f>
                        </m:e>
                      </m:d>
                    </m:oMath>
                  </m:oMathPara>
                </a14:m>
                <a:endParaRPr lang="en-US" altLang="zh-CN"/>
              </a:p>
            </p:txBody>
          </p:sp>
        </mc:Choice>
        <mc:Fallback>
          <p:sp>
            <p:nvSpPr>
              <p:cNvPr id="9" name="文本框 8"/>
              <p:cNvSpPr txBox="1">
                <a:spLocks noRot="1" noChangeAspect="1" noMove="1" noResize="1" noEditPoints="1" noAdjustHandles="1" noChangeArrowheads="1" noChangeShapeType="1" noTextEdit="1"/>
              </p:cNvSpPr>
              <p:nvPr/>
            </p:nvSpPr>
            <p:spPr>
              <a:xfrm>
                <a:off x="14605" y="995045"/>
                <a:ext cx="11458575" cy="125158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4605" y="2634615"/>
                <a:ext cx="12191365" cy="80835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2</m:t>
                      </m:r>
                      <m:r>
                        <a:rPr lang="en-US" altLang="zh-CN" i="1">
                          <a:solidFill>
                            <a:schemeClr val="tx1"/>
                          </a:solidFill>
                          <a:latin typeface="Cambria Math" panose="02040503050406030204" charset="0"/>
                          <a:cs typeface="Cambria Math" panose="02040503050406030204" charset="0"/>
                        </a:rPr>
                        <m:t>𝑎𝑟𝑐𝑡𝑎𝑛</m:t>
                      </m:r>
                      <m:d>
                        <m:dPr>
                          <m:ctrlPr>
                            <a:rPr lang="en-US" altLang="zh-CN" i="1">
                              <a:solidFill>
                                <a:schemeClr val="tx1"/>
                              </a:solidFill>
                              <a:latin typeface="Cambria Math" panose="02040503050406030204" charset="0"/>
                              <a:cs typeface="Cambria Math" panose="02040503050406030204" charset="0"/>
                            </a:rPr>
                          </m:ctrlPr>
                        </m:dPr>
                        <m:e>
                          <m:f>
                            <m:fPr>
                              <m:ctrlPr>
                                <a:rPr lang="en-US" altLang="zh-CN" i="1">
                                  <a:solidFill>
                                    <a:schemeClr val="tx1"/>
                                  </a:solidFill>
                                  <a:latin typeface="Cambria Math" panose="02040503050406030204" charset="0"/>
                                  <a:cs typeface="Cambria Math" panose="02040503050406030204" charset="0"/>
                                </a:rPr>
                              </m:ctrlPr>
                            </m:fPr>
                            <m:num>
                              <m:r>
                                <a:rPr lang="zh-CN" altLang="en-US">
                                  <a:solidFill>
                                    <a:schemeClr val="tx1"/>
                                  </a:solidFill>
                                  <a:latin typeface="Cambria Math" panose="02040503050406030204" charset="0"/>
                                  <a:sym typeface="+mn-ea"/>
                                </a:rPr>
                                <m:t>2</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zh-CN" altLang="en-US">
                                  <a:solidFill>
                                    <a:schemeClr val="tx1"/>
                                  </a:solidFill>
                                  <a:latin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a:solidFill>
                                    <a:schemeClr val="tx1"/>
                                  </a:solidFill>
                                  <a:latin typeface="Cambria Math" panose="02040503050406030204" charset="0"/>
                                  <a:sym typeface="+mn-ea"/>
                                </a:rPr>
                                <m:t>)</m:t>
                              </m:r>
                              <m:r>
                                <a:rPr lang="zh-CN" altLang="en-US">
                                  <a:solidFill>
                                    <a:schemeClr val="tx1"/>
                                  </a:solidFill>
                                  <a:latin typeface="Cambria Math" panose="02040503050406030204" charset="0"/>
                                  <a:sym typeface="+mn-ea"/>
                                </a:rPr>
                                <m:t> +</m:t>
                              </m:r>
                              <m:rad>
                                <m:radPr>
                                  <m:degHide m:val="on"/>
                                  <m:ctrlPr>
                                    <a:rPr lang="zh-CN" altLang="en-US" i="1">
                                      <a:solidFill>
                                        <a:schemeClr val="tx1"/>
                                      </a:solidFill>
                                      <a:latin typeface="Cambria Math" panose="02040503050406030204" charset="0"/>
                                      <a:cs typeface="Cambria Math" panose="02040503050406030204" charset="0"/>
                                      <a:sym typeface="+mn-ea"/>
                                    </a:rPr>
                                  </m:ctrlPr>
                                </m:radPr>
                                <m:deg/>
                                <m:e>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2</m:t>
                                          </m:r>
                                        </m:sub>
                                      </m:sSub>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 −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r>
                                    <a:rPr lang="en-US" altLang="zh-CN">
                                      <a:solidFill>
                                        <a:schemeClr val="tx1"/>
                                      </a:solidFill>
                                      <a:latin typeface="Cambria Math" panose="02040503050406030204" charset="0"/>
                                      <a:sym typeface="+mn-ea"/>
                                    </a:rPr>
                                    <m:t>−</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2</m:t>
                                          </m:r>
                                        </m:sub>
                                      </m:sSub>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e>
                              </m:rad>
                            </m:num>
                            <m:den>
                              <m:r>
                                <a:rPr lang="zh-CN" altLang="en-US">
                                  <a:solidFill>
                                    <a:schemeClr val="tx1"/>
                                  </a:solidFill>
                                  <a:latin typeface="Cambria Math" panose="02040503050406030204" charset="0"/>
                                  <a:sym typeface="+mn-ea"/>
                                </a:rPr>
                                <m:t>(−</m:t>
                              </m:r>
                              <m:sSubSup>
                                <m:sSubSupPr>
                                  <m:ctrlPr>
                                    <a:rPr lang="zh-CN" altLang="en-US" i="1">
                                      <a:solidFill>
                                        <a:schemeClr val="tx1"/>
                                      </a:solidFill>
                                      <a:latin typeface="Cambria Math" panose="02040503050406030204" charset="0"/>
                                      <a:cs typeface="Cambria Math" panose="02040503050406030204" charset="0"/>
                                      <a:sym typeface="+mn-ea"/>
                                    </a:rPr>
                                  </m:ctrlPr>
                                </m:sSubSup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2</m:t>
                                  </m:r>
                                </m:sub>
                                <m:sup>
                                  <m:r>
                                    <a:rPr lang="en-US" altLang="zh-CN" i="1">
                                      <a:solidFill>
                                        <a:schemeClr val="tx1"/>
                                      </a:solidFill>
                                      <a:latin typeface="Cambria Math" panose="02040503050406030204" charset="0"/>
                                      <a:cs typeface="Cambria Math" panose="02040503050406030204" charset="0"/>
                                      <a:sym typeface="+mn-ea"/>
                                    </a:rPr>
                                    <m:t>2</m:t>
                                  </m:r>
                                </m:sup>
                              </m:sSubSup>
                              <m:r>
                                <a:rPr lang="zh-CN" altLang="en-US">
                                  <a:solidFill>
                                    <a:schemeClr val="tx1"/>
                                  </a:solidFill>
                                  <a:latin typeface="Cambria Math" panose="02040503050406030204" charset="0"/>
                                  <a:sym typeface="+mn-ea"/>
                                </a:rPr>
                                <m:t> + </m:t>
                              </m:r>
                              <m:sSubSup>
                                <m:sSubSupPr>
                                  <m:ctrlPr>
                                    <a:rPr lang="zh-CN" altLang="en-US" i="1">
                                      <a:solidFill>
                                        <a:schemeClr val="tx1"/>
                                      </a:solidFill>
                                      <a:latin typeface="Cambria Math" panose="02040503050406030204" charset="0"/>
                                      <a:cs typeface="Cambria Math" panose="02040503050406030204" charset="0"/>
                                      <a:sym typeface="+mn-ea"/>
                                    </a:rPr>
                                  </m:ctrlPr>
                                </m:sSubSup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up>
                                  <m:r>
                                    <a:rPr lang="en-US" altLang="zh-CN" i="1">
                                      <a:solidFill>
                                        <a:schemeClr val="tx1"/>
                                      </a:solidFill>
                                      <a:latin typeface="Cambria Math" panose="02040503050406030204" charset="0"/>
                                      <a:cs typeface="Cambria Math" panose="02040503050406030204" charset="0"/>
                                      <a:sym typeface="+mn-ea"/>
                                    </a:rPr>
                                    <m:t>2</m:t>
                                  </m:r>
                                </m:sup>
                              </m:sSubSup>
                              <m:r>
                                <a:rPr lang="zh-CN" altLang="en-US">
                                  <a:solidFill>
                                    <a:schemeClr val="tx1"/>
                                  </a:solidFill>
                                  <a:latin typeface="Cambria Math" panose="02040503050406030204" charset="0"/>
                                  <a:sym typeface="+mn-ea"/>
                                </a:rPr>
                                <m:t> + </m:t>
                              </m:r>
                              <m:r>
                                <a:rPr lang="zh-CN" altLang="en-US">
                                  <a:solidFill>
                                    <a:schemeClr val="tx1"/>
                                  </a:solidFill>
                                  <a:latin typeface="Cambria Math" panose="02040503050406030204" charset="0"/>
                                  <a:sym typeface="+mn-ea"/>
                                </a:rPr>
                                <m:t>2</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zh-CN" altLang="en-US">
                                  <a:solidFill>
                                    <a:schemeClr val="tx1"/>
                                  </a:solidFill>
                                  <a:latin typeface="Cambria Math" panose="02040503050406030204" charset="0"/>
                                  <a:sym typeface="+mn-ea"/>
                                </a:rPr>
                                <m:t> − </m:t>
                              </m:r>
                              <m:r>
                                <a:rPr lang="zh-CN" altLang="en-US">
                                  <a:solidFill>
                                    <a:schemeClr val="tx1"/>
                                  </a:solidFill>
                                  <a:latin typeface="Cambria Math" panose="02040503050406030204" charset="0"/>
                                  <a:sym typeface="+mn-ea"/>
                                </a:rPr>
                                <m:t>2</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den>
                          </m:f>
                        </m:e>
                      </m:d>
                    </m:oMath>
                  </m:oMathPara>
                </a14:m>
                <a:endParaRPr lang="zh-CN" altLang="en-US" i="1">
                  <a:solidFill>
                    <a:schemeClr val="tx1"/>
                  </a:solidFill>
                  <a:latin typeface="Cambria Math" panose="02040503050406030204" charset="0"/>
                  <a:cs typeface="Cambria Math" panose="02040503050406030204"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14605" y="2634615"/>
                <a:ext cx="12191365" cy="80835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706880" y="5429885"/>
                <a:ext cx="8806815" cy="141478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sz="2000" b="1" i="1">
                              <a:latin typeface="Cambria Math" panose="02040503050406030204" charset="0"/>
                              <a:cs typeface="Cambria Math" panose="02040503050406030204" charset="0"/>
                            </a:rPr>
                          </m:ctrlPr>
                        </m:dPr>
                        <m:e>
                          <m:m>
                            <m:mPr>
                              <m:mcs>
                                <m:mc>
                                  <m:mcPr>
                                    <m:count m:val="1"/>
                                    <m:mcJc m:val="center"/>
                                  </m:mcPr>
                                </m:mc>
                              </m:mcs>
                              <m:ctrlPr>
                                <a:rPr lang="en-US" altLang="zh-CN" sz="2000" b="1" i="1">
                                  <a:latin typeface="Cambria Math" panose="02040503050406030204" charset="0"/>
                                  <a:cs typeface="Cambria Math" panose="02040503050406030204" charset="0"/>
                                </a:rPr>
                              </m:ctrlPr>
                            </m:mP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𝟏</m:t>
                                    </m:r>
                                  </m:sub>
                                </m:sSub>
                              </m:e>
                            </m:m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𝟐</m:t>
                                    </m:r>
                                  </m:sub>
                                </m:sSub>
                              </m:e>
                            </m:mr>
                          </m:m>
                        </m:e>
                      </m:d>
                      <m:r>
                        <a:rPr lang="en-US" altLang="zh-CN" sz="2000" b="1" i="1">
                          <a:latin typeface="Cambria Math" panose="02040503050406030204" charset="0"/>
                          <a:cs typeface="Cambria Math" panose="02040503050406030204" charset="0"/>
                        </a:rPr>
                        <m:t>=</m:t>
                      </m:r>
                      <m:d>
                        <m:dPr>
                          <m:begChr m:val="["/>
                          <m:endChr m:val="]"/>
                          <m:ctrlPr>
                            <a:rPr lang="en-US" altLang="zh-CN" sz="2000" b="1" i="1">
                              <a:latin typeface="Cambria Math" panose="02040503050406030204" charset="0"/>
                              <a:cs typeface="Cambria Math" panose="02040503050406030204" charset="0"/>
                            </a:rPr>
                          </m:ctrlPr>
                        </m:dPr>
                        <m:e>
                          <m:m>
                            <m:mPr>
                              <m:mcs>
                                <m:mc>
                                  <m:mcPr>
                                    <m:count m:val="2"/>
                                    <m:mcJc m:val="center"/>
                                  </m:mcPr>
                                </m:mc>
                              </m:mcs>
                              <m:ctrlPr>
                                <a:rPr lang="en-US" altLang="zh-CN" sz="2000" b="1" i="1">
                                  <a:latin typeface="Cambria Math" panose="02040503050406030204" charset="0"/>
                                  <a:cs typeface="Cambria Math" panose="02040503050406030204" charset="0"/>
                                </a:rPr>
                              </m:ctrlPr>
                            </m:mPr>
                            <m:mr>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num>
                                  <m:den>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𝑳</m:t>
                                        </m:r>
                                      </m:e>
                                      <m:sub>
                                        <m:r>
                                          <a:rPr lang="en-US" altLang="zh-CN" sz="2000" b="1" i="1">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mr>
                            <m:mr>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𝒄𝒐𝒔</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m:t>
                                    </m:r>
                                  </m:num>
                                  <m:den>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𝑳</m:t>
                                        </m:r>
                                      </m:e>
                                      <m:sub>
                                        <m:r>
                                          <a:rPr lang="en-US" altLang="zh-CN" sz="2000" b="1" i="1">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mr>
                          </m:m>
                        </m:e>
                      </m:d>
                      <m:d>
                        <m:dPr>
                          <m:begChr m:val="["/>
                          <m:endChr m:val="]"/>
                          <m:ctrlPr>
                            <a:rPr lang="en-US" altLang="zh-CN" sz="2000" b="1" i="1">
                              <a:latin typeface="Cambria Math" panose="02040503050406030204" charset="0"/>
                              <a:cs typeface="Cambria Math" panose="02040503050406030204" charset="0"/>
                            </a:rPr>
                          </m:ctrlPr>
                        </m:dPr>
                        <m:e>
                          <m:m>
                            <m:mPr>
                              <m:mcs>
                                <m:mc>
                                  <m:mcPr>
                                    <m:count m:val="1"/>
                                    <m:mcJc m:val="center"/>
                                  </m:mcPr>
                                </m:mc>
                              </m:mcs>
                              <m:ctrlPr>
                                <a:rPr lang="en-US" altLang="zh-CN" sz="2000" b="1" i="1">
                                  <a:latin typeface="Cambria Math" panose="02040503050406030204" charset="0"/>
                                  <a:cs typeface="Cambria Math" panose="02040503050406030204" charset="0"/>
                                </a:rPr>
                              </m:ctrlPr>
                            </m:mPr>
                            <m:mr>
                              <m:e>
                                <m:r>
                                  <a:rPr lang="en-US" altLang="zh-CN" sz="2000" b="1" i="1">
                                    <a:latin typeface="Cambria Math" panose="02040503050406030204" charset="0"/>
                                    <a:cs typeface="Cambria Math" panose="02040503050406030204" charset="0"/>
                                  </a:rPr>
                                  <m:t>𝑭</m:t>
                                </m:r>
                              </m:e>
                            </m:m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𝒑</m:t>
                                    </m:r>
                                  </m:sub>
                                </m:sSub>
                              </m:e>
                            </m:mr>
                          </m:m>
                        </m:e>
                      </m:d>
                    </m:oMath>
                  </m:oMathPara>
                </a14:m>
                <a:endParaRPr lang="en-US" altLang="zh-CN" sz="2000" b="1" i="1">
                  <a:latin typeface="Cambria Math" panose="02040503050406030204" charset="0"/>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06880" y="5429885"/>
                <a:ext cx="8806815" cy="141478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8383206" y="4274439"/>
                <a:ext cx="2586355"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49" name="文本框 48"/>
              <p:cNvSpPr txBox="1">
                <a:spLocks noRot="1" noChangeAspect="1" noMove="1" noResize="1" noEditPoints="1" noAdjustHandles="1" noChangeArrowheads="1" noChangeShapeType="1" noTextEdit="1"/>
              </p:cNvSpPr>
              <p:nvPr/>
            </p:nvSpPr>
            <p:spPr>
              <a:xfrm>
                <a:off x="8383206" y="4274439"/>
                <a:ext cx="2586355" cy="617855"/>
              </a:xfrm>
              <a:prstGeom prst="rect">
                <a:avLst/>
              </a:prstGeom>
              <a:blipFill rotWithShape="1">
                <a:blip r:embed="rId8"/>
                <a:stretch>
                  <a:fillRect l="-22" t="-41" r="2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4498276" y="3813429"/>
                <a:ext cx="2762250" cy="12109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up>
                                      <m:r>
                                        <a:rPr lang="en-US" altLang="zh-CN" i="1">
                                          <a:latin typeface="Cambria Math" panose="02040503050406030204" charset="0"/>
                                          <a:cs typeface="Cambria Math" panose="02040503050406030204" charset="0"/>
                                        </a:rPr>
                                        <m:t>2</m:t>
                                      </m:r>
                                    </m:sup>
                                  </m:sSubSup>
                                </m:e>
                              </m:rad>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𝑎𝑟𝑐𝑡𝑎𝑛</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den>
                              </m:f>
                            </m:e>
                          </m:eqArr>
                        </m:e>
                      </m:d>
                    </m:oMath>
                  </m:oMathPara>
                </a14:m>
                <a:endParaRPr lang="zh-CN" altLang="en-US"/>
              </a:p>
            </p:txBody>
          </p:sp>
        </mc:Choice>
        <mc:Fallback>
          <p:sp>
            <p:nvSpPr>
              <p:cNvPr id="51" name="文本框 50"/>
              <p:cNvSpPr txBox="1">
                <a:spLocks noRot="1" noChangeAspect="1" noMove="1" noResize="1" noEditPoints="1" noAdjustHandles="1" noChangeArrowheads="1" noChangeShapeType="1" noTextEdit="1"/>
              </p:cNvSpPr>
              <p:nvPr/>
            </p:nvSpPr>
            <p:spPr>
              <a:xfrm>
                <a:off x="4498276" y="3813429"/>
                <a:ext cx="2762250" cy="1210945"/>
              </a:xfrm>
              <a:prstGeom prst="rect">
                <a:avLst/>
              </a:prstGeom>
              <a:blipFill rotWithShape="1">
                <a:blip r:embed="rId9"/>
                <a:stretch>
                  <a:fillRect l="-21" t="-21" r="21" b="21"/>
                </a:stretch>
              </a:blipFill>
            </p:spPr>
            <p:txBody>
              <a:bodyPr/>
              <a:lstStyle/>
              <a:p>
                <a:r>
                  <a:rPr lang="zh-CN" altLang="en-US">
                    <a:noFill/>
                  </a:rPr>
                  <a:t> </a:t>
                </a:r>
              </a:p>
            </p:txBody>
          </p:sp>
        </mc:Fallback>
      </mc:AlternateContent>
      <p:sp>
        <p:nvSpPr>
          <p:cNvPr id="13" name="下箭头 12"/>
          <p:cNvSpPr/>
          <p:nvPr/>
        </p:nvSpPr>
        <p:spPr>
          <a:xfrm>
            <a:off x="5652770" y="437515"/>
            <a:ext cx="369570" cy="5060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下箭头 13"/>
          <p:cNvSpPr/>
          <p:nvPr/>
        </p:nvSpPr>
        <p:spPr>
          <a:xfrm>
            <a:off x="5694680" y="2104390"/>
            <a:ext cx="369570" cy="5060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下箭头 15"/>
          <p:cNvSpPr/>
          <p:nvPr/>
        </p:nvSpPr>
        <p:spPr>
          <a:xfrm>
            <a:off x="5694680" y="3442970"/>
            <a:ext cx="369570" cy="5060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下箭头 16"/>
          <p:cNvSpPr/>
          <p:nvPr/>
        </p:nvSpPr>
        <p:spPr>
          <a:xfrm>
            <a:off x="5694680" y="4923790"/>
            <a:ext cx="369570" cy="5060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999220" y="0"/>
            <a:ext cx="3085714" cy="288000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2910840" y="152019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2910840" y="1520190"/>
                <a:ext cx="2835910"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910840" y="188849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2910840" y="1888490"/>
                <a:ext cx="2835910"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022340" y="152019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𝐸</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022340" y="1520190"/>
                <a:ext cx="2835910"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022340" y="1888490"/>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6022340" y="1888490"/>
                <a:ext cx="283591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24460" y="3075940"/>
                <a:ext cx="11458575" cy="125158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𝑎𝑟𝑐𝑡𝑎𝑛</m:t>
                      </m:r>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i="1">
                                          <a:latin typeface="Cambria Math" panose="02040503050406030204" charset="0"/>
                                          <a:cs typeface="Cambria Math" panose="02040503050406030204" charset="0"/>
                                        </a:rPr>
                                      </m:ctrlPr>
                                    </m:sSupPr>
                                    <m:e>
                                      <m:r>
                                        <a:rPr lang="en-US"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m:t>
                                      </m:r>
                                    </m:e>
                                    <m:sup>
                                      <m:r>
                                        <a:rPr lang="en-US"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num>
                            <m:den>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sym typeface="+mn-ea"/>
                                </a:rPr>
                                <m:t> </m:t>
                              </m:r>
                            </m:den>
                          </m:f>
                        </m:e>
                      </m:d>
                    </m:oMath>
                  </m:oMathPara>
                </a14:m>
                <a:endParaRPr lang="en-US" altLang="zh-CN"/>
              </a:p>
            </p:txBody>
          </p:sp>
        </mc:Choice>
        <mc:Fallback>
          <p:sp>
            <p:nvSpPr>
              <p:cNvPr id="9" name="文本框 8"/>
              <p:cNvSpPr txBox="1">
                <a:spLocks noRot="1" noChangeAspect="1" noMove="1" noResize="1" noEditPoints="1" noAdjustHandles="1" noChangeArrowheads="1" noChangeShapeType="1" noTextEdit="1"/>
              </p:cNvSpPr>
              <p:nvPr/>
            </p:nvSpPr>
            <p:spPr>
              <a:xfrm>
                <a:off x="124460" y="3075940"/>
                <a:ext cx="11458575" cy="125158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24460" y="4715510"/>
                <a:ext cx="12191365" cy="80835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solidFill>
                                <a:srgbClr val="FF0000"/>
                              </a:solidFill>
                              <a:latin typeface="Cambria Math" panose="02040503050406030204" charset="0"/>
                              <a:cs typeface="Cambria Math" panose="02040503050406030204" charset="0"/>
                            </a:rPr>
                          </m:ctrlPr>
                        </m:sSubPr>
                        <m:e>
                          <m:r>
                            <a:rPr lang="en-US" altLang="zh-CN" i="1">
                              <a:solidFill>
                                <a:srgbClr val="FF0000"/>
                              </a:solidFill>
                              <a:latin typeface="Cambria Math" panose="02040503050406030204" charset="0"/>
                              <a:cs typeface="Cambria Math" panose="02040503050406030204" charset="0"/>
                            </a:rPr>
                            <m:t>∅</m:t>
                          </m:r>
                        </m:e>
                        <m:sub>
                          <m:r>
                            <a:rPr lang="en-US" altLang="zh-CN" i="1">
                              <a:solidFill>
                                <a:srgbClr val="FF0000"/>
                              </a:solidFill>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2</m:t>
                      </m:r>
                      <m:r>
                        <a:rPr lang="en-US" altLang="zh-CN" i="1">
                          <a:solidFill>
                            <a:schemeClr val="tx1"/>
                          </a:solidFill>
                          <a:latin typeface="Cambria Math" panose="02040503050406030204" charset="0"/>
                          <a:cs typeface="Cambria Math" panose="02040503050406030204" charset="0"/>
                        </a:rPr>
                        <m:t>𝑎𝑟𝑐𝑡𝑎𝑛</m:t>
                      </m:r>
                      <m:d>
                        <m:dPr>
                          <m:ctrlPr>
                            <a:rPr lang="en-US" altLang="zh-CN" i="1">
                              <a:solidFill>
                                <a:schemeClr val="tx1"/>
                              </a:solidFill>
                              <a:latin typeface="Cambria Math" panose="02040503050406030204" charset="0"/>
                              <a:cs typeface="Cambria Math" panose="02040503050406030204" charset="0"/>
                            </a:rPr>
                          </m:ctrlPr>
                        </m:dPr>
                        <m:e>
                          <m:f>
                            <m:fPr>
                              <m:ctrlPr>
                                <a:rPr lang="en-US" altLang="zh-CN" i="1">
                                  <a:solidFill>
                                    <a:schemeClr val="tx1"/>
                                  </a:solidFill>
                                  <a:latin typeface="Cambria Math" panose="02040503050406030204" charset="0"/>
                                  <a:cs typeface="Cambria Math" panose="02040503050406030204" charset="0"/>
                                </a:rPr>
                              </m:ctrlPr>
                            </m:fPr>
                            <m:num>
                              <m:r>
                                <a:rPr lang="zh-CN" altLang="en-US">
                                  <a:solidFill>
                                    <a:schemeClr val="tx1"/>
                                  </a:solidFill>
                                  <a:latin typeface="Cambria Math" panose="02040503050406030204" charset="0"/>
                                  <a:sym typeface="+mn-ea"/>
                                </a:rPr>
                                <m:t>2</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zh-CN" altLang="en-US">
                                  <a:solidFill>
                                    <a:schemeClr val="tx1"/>
                                  </a:solidFill>
                                  <a:latin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a:solidFill>
                                    <a:schemeClr val="tx1"/>
                                  </a:solidFill>
                                  <a:latin typeface="Cambria Math" panose="02040503050406030204" charset="0"/>
                                  <a:sym typeface="+mn-ea"/>
                                </a:rPr>
                                <m:t>)</m:t>
                              </m:r>
                              <m:r>
                                <a:rPr lang="zh-CN" altLang="en-US">
                                  <a:solidFill>
                                    <a:schemeClr val="tx1"/>
                                  </a:solidFill>
                                  <a:latin typeface="Cambria Math" panose="02040503050406030204" charset="0"/>
                                  <a:sym typeface="+mn-ea"/>
                                </a:rPr>
                                <m:t> +</m:t>
                              </m:r>
                              <m:rad>
                                <m:radPr>
                                  <m:degHide m:val="on"/>
                                  <m:ctrlPr>
                                    <a:rPr lang="zh-CN" altLang="en-US" i="1">
                                      <a:solidFill>
                                        <a:schemeClr val="tx1"/>
                                      </a:solidFill>
                                      <a:latin typeface="Cambria Math" panose="02040503050406030204" charset="0"/>
                                      <a:cs typeface="Cambria Math" panose="02040503050406030204" charset="0"/>
                                      <a:sym typeface="+mn-ea"/>
                                    </a:rPr>
                                  </m:ctrlPr>
                                </m:radPr>
                                <m:deg/>
                                <m:e>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2</m:t>
                                          </m:r>
                                        </m:sub>
                                      </m:sSub>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 −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r>
                                    <a:rPr lang="en-US" altLang="zh-CN">
                                      <a:solidFill>
                                        <a:schemeClr val="tx1"/>
                                      </a:solidFill>
                                      <a:latin typeface="Cambria Math" panose="02040503050406030204" charset="0"/>
                                      <a:sym typeface="+mn-ea"/>
                                    </a:rPr>
                                    <m:t>−</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2</m:t>
                                          </m:r>
                                        </m:sub>
                                      </m:sSub>
                                      <m:r>
                                        <a:rPr lang="en-US" altLang="zh-CN" i="1">
                                          <a:solidFill>
                                            <a:schemeClr val="tx1"/>
                                          </a:solidFill>
                                          <a:latin typeface="Cambria Math" panose="02040503050406030204" charset="0"/>
                                          <a:cs typeface="Cambria Math" panose="02040503050406030204" charset="0"/>
                                          <a:sym typeface="+mn-ea"/>
                                        </a:rPr>
                                        <m:t>+</m:t>
                                      </m:r>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e>
                              </m:rad>
                            </m:num>
                            <m:den>
                              <m:r>
                                <a:rPr lang="zh-CN" altLang="en-US">
                                  <a:solidFill>
                                    <a:schemeClr val="tx1"/>
                                  </a:solidFill>
                                  <a:latin typeface="Cambria Math" panose="02040503050406030204" charset="0"/>
                                  <a:sym typeface="+mn-ea"/>
                                </a:rPr>
                                <m:t>(−</m:t>
                              </m:r>
                              <m:sSubSup>
                                <m:sSubSupPr>
                                  <m:ctrlPr>
                                    <a:rPr lang="zh-CN" altLang="en-US" i="1">
                                      <a:solidFill>
                                        <a:schemeClr val="tx1"/>
                                      </a:solidFill>
                                      <a:latin typeface="Cambria Math" panose="02040503050406030204" charset="0"/>
                                      <a:cs typeface="Cambria Math" panose="02040503050406030204" charset="0"/>
                                      <a:sym typeface="+mn-ea"/>
                                    </a:rPr>
                                  </m:ctrlPr>
                                </m:sSubSup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2</m:t>
                                  </m:r>
                                </m:sub>
                                <m:sup>
                                  <m:r>
                                    <a:rPr lang="en-US" altLang="zh-CN" i="1">
                                      <a:solidFill>
                                        <a:schemeClr val="tx1"/>
                                      </a:solidFill>
                                      <a:latin typeface="Cambria Math" panose="02040503050406030204" charset="0"/>
                                      <a:cs typeface="Cambria Math" panose="02040503050406030204" charset="0"/>
                                      <a:sym typeface="+mn-ea"/>
                                    </a:rPr>
                                    <m:t>2</m:t>
                                  </m:r>
                                </m:sup>
                              </m:sSubSup>
                              <m:r>
                                <a:rPr lang="zh-CN" altLang="en-US">
                                  <a:solidFill>
                                    <a:schemeClr val="tx1"/>
                                  </a:solidFill>
                                  <a:latin typeface="Cambria Math" panose="02040503050406030204" charset="0"/>
                                  <a:sym typeface="+mn-ea"/>
                                </a:rPr>
                                <m:t> + </m:t>
                              </m:r>
                              <m:sSubSup>
                                <m:sSubSupPr>
                                  <m:ctrlPr>
                                    <a:rPr lang="zh-CN" altLang="en-US" i="1">
                                      <a:solidFill>
                                        <a:schemeClr val="tx1"/>
                                      </a:solidFill>
                                      <a:latin typeface="Cambria Math" panose="02040503050406030204" charset="0"/>
                                      <a:cs typeface="Cambria Math" panose="02040503050406030204" charset="0"/>
                                      <a:sym typeface="+mn-ea"/>
                                    </a:rPr>
                                  </m:ctrlPr>
                                </m:sSubSup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up>
                                  <m:r>
                                    <a:rPr lang="en-US" altLang="zh-CN" i="1">
                                      <a:solidFill>
                                        <a:schemeClr val="tx1"/>
                                      </a:solidFill>
                                      <a:latin typeface="Cambria Math" panose="02040503050406030204" charset="0"/>
                                      <a:cs typeface="Cambria Math" panose="02040503050406030204" charset="0"/>
                                      <a:sym typeface="+mn-ea"/>
                                    </a:rPr>
                                    <m:t>2</m:t>
                                  </m:r>
                                </m:sup>
                              </m:sSubSup>
                              <m:r>
                                <a:rPr lang="zh-CN" altLang="en-US">
                                  <a:solidFill>
                                    <a:schemeClr val="tx1"/>
                                  </a:solidFill>
                                  <a:latin typeface="Cambria Math" panose="02040503050406030204" charset="0"/>
                                  <a:sym typeface="+mn-ea"/>
                                </a:rPr>
                                <m:t> + </m:t>
                              </m:r>
                              <m:r>
                                <a:rPr lang="zh-CN" altLang="en-US">
                                  <a:solidFill>
                                    <a:schemeClr val="tx1"/>
                                  </a:solidFill>
                                  <a:latin typeface="Cambria Math" panose="02040503050406030204" charset="0"/>
                                  <a:sym typeface="+mn-ea"/>
                                </a:rPr>
                                <m:t>2</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zh-CN" altLang="en-US">
                                  <a:solidFill>
                                    <a:schemeClr val="tx1"/>
                                  </a:solidFill>
                                  <a:latin typeface="Cambria Math" panose="02040503050406030204" charset="0"/>
                                  <a:sym typeface="+mn-ea"/>
                                </a:rPr>
                                <m:t> − </m:t>
                              </m:r>
                              <m:r>
                                <a:rPr lang="zh-CN" altLang="en-US">
                                  <a:solidFill>
                                    <a:schemeClr val="tx1"/>
                                  </a:solidFill>
                                  <a:latin typeface="Cambria Math" panose="02040503050406030204" charset="0"/>
                                  <a:sym typeface="+mn-ea"/>
                                </a:rPr>
                                <m:t>2</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𝑙</m:t>
                                  </m:r>
                                </m:e>
                                <m:sub>
                                  <m:r>
                                    <a:rPr lang="en-US" altLang="zh-CN" i="1">
                                      <a:solidFill>
                                        <a:schemeClr val="tx1"/>
                                      </a:solidFill>
                                      <a:latin typeface="Cambria Math" panose="02040503050406030204" charset="0"/>
                                      <a:cs typeface="Cambria Math" panose="02040503050406030204" charset="0"/>
                                      <a:sym typeface="+mn-ea"/>
                                    </a:rPr>
                                    <m:t>3</m:t>
                                  </m:r>
                                </m:sub>
                              </m:sSub>
                              <m:sSub>
                                <m:sSubPr>
                                  <m:ctrlPr>
                                    <a:rPr lang="en-US" altLang="zh-CN"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zh-CN" altLang="en-US">
                                  <a:solidFill>
                                    <a:schemeClr val="tx1"/>
                                  </a:solidFill>
                                  <a:latin typeface="Cambria Math" panose="02040503050406030204" charset="0"/>
                                  <a:sym typeface="+mn-ea"/>
                                </a:rPr>
                                <m:t>+ </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𝑥</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sSup>
                                <m:sSupPr>
                                  <m:ctrlPr>
                                    <a:rPr lang="zh-CN" altLang="en-US" i="1">
                                      <a:solidFill>
                                        <a:schemeClr val="tx1"/>
                                      </a:solidFill>
                                      <a:latin typeface="Cambria Math" panose="02040503050406030204" charset="0"/>
                                      <a:cs typeface="Cambria Math" panose="02040503050406030204" charset="0"/>
                                      <a:sym typeface="+mn-ea"/>
                                    </a:rPr>
                                  </m:ctrlPr>
                                </m:sSupPr>
                                <m:e>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𝐵</m:t>
                                      </m:r>
                                    </m:sub>
                                  </m:sSub>
                                  <m:r>
                                    <a:rPr lang="en-US" altLang="zh-CN" i="1">
                                      <a:solidFill>
                                        <a:schemeClr val="tx1"/>
                                      </a:solidFill>
                                      <a:latin typeface="Cambria Math" panose="02040503050406030204" charset="0"/>
                                      <a:cs typeface="Cambria Math" panose="02040503050406030204" charset="0"/>
                                      <a:sym typeface="+mn-ea"/>
                                    </a:rPr>
                                    <m:t>−</m:t>
                                  </m:r>
                                  <m:sSub>
                                    <m:sSubPr>
                                      <m:ctrlPr>
                                        <a:rPr lang="zh-CN" altLang="en-US" i="1">
                                          <a:solidFill>
                                            <a:schemeClr val="tx1"/>
                                          </a:solidFill>
                                          <a:latin typeface="Cambria Math" panose="02040503050406030204" charset="0"/>
                                          <a:cs typeface="Cambria Math" panose="02040503050406030204" charset="0"/>
                                          <a:sym typeface="+mn-ea"/>
                                        </a:rPr>
                                      </m:ctrlPr>
                                    </m:sSubPr>
                                    <m:e>
                                      <m:r>
                                        <a:rPr lang="en-US" altLang="zh-CN" i="1">
                                          <a:solidFill>
                                            <a:schemeClr val="tx1"/>
                                          </a:solidFill>
                                          <a:latin typeface="Cambria Math" panose="02040503050406030204" charset="0"/>
                                          <a:cs typeface="Cambria Math" panose="02040503050406030204" charset="0"/>
                                          <a:sym typeface="+mn-ea"/>
                                        </a:rPr>
                                        <m:t>𝑦</m:t>
                                      </m:r>
                                    </m:e>
                                    <m:sub>
                                      <m:r>
                                        <a:rPr lang="en-US" altLang="zh-CN" i="1">
                                          <a:solidFill>
                                            <a:schemeClr val="tx1"/>
                                          </a:solidFill>
                                          <a:latin typeface="Cambria Math" panose="02040503050406030204" charset="0"/>
                                          <a:cs typeface="Cambria Math" panose="02040503050406030204" charset="0"/>
                                          <a:sym typeface="+mn-ea"/>
                                        </a:rPr>
                                        <m:t>𝐷</m:t>
                                      </m:r>
                                    </m:sub>
                                  </m:sSub>
                                  <m:r>
                                    <a:rPr lang="en-US" altLang="zh-CN" i="1">
                                      <a:solidFill>
                                        <a:schemeClr val="tx1"/>
                                      </a:solidFill>
                                      <a:latin typeface="Cambria Math" panose="02040503050406030204" charset="0"/>
                                      <a:cs typeface="Cambria Math" panose="02040503050406030204" charset="0"/>
                                      <a:sym typeface="+mn-ea"/>
                                    </a:rPr>
                                    <m:t>)</m:t>
                                  </m:r>
                                </m:e>
                                <m:sup>
                                  <m:r>
                                    <a:rPr lang="en-US" altLang="zh-CN" i="1">
                                      <a:solidFill>
                                        <a:schemeClr val="tx1"/>
                                      </a:solidFill>
                                      <a:latin typeface="Cambria Math" panose="02040503050406030204" charset="0"/>
                                      <a:cs typeface="Cambria Math" panose="02040503050406030204" charset="0"/>
                                      <a:sym typeface="+mn-ea"/>
                                    </a:rPr>
                                    <m:t>2</m:t>
                                  </m:r>
                                </m:sup>
                              </m:sSup>
                              <m:r>
                                <a:rPr lang="zh-CN" altLang="en-US">
                                  <a:solidFill>
                                    <a:schemeClr val="tx1"/>
                                  </a:solidFill>
                                  <a:latin typeface="Cambria Math" panose="02040503050406030204" charset="0"/>
                                  <a:sym typeface="+mn-ea"/>
                                </a:rPr>
                                <m:t>)</m:t>
                              </m:r>
                            </m:den>
                          </m:f>
                        </m:e>
                      </m:d>
                    </m:oMath>
                  </m:oMathPara>
                </a14:m>
                <a:endParaRPr lang="zh-CN" altLang="en-US" i="1">
                  <a:solidFill>
                    <a:schemeClr val="tx1"/>
                  </a:solidFill>
                  <a:latin typeface="Cambria Math" panose="02040503050406030204" charset="0"/>
                  <a:cs typeface="Cambria Math" panose="02040503050406030204"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124460" y="4715510"/>
                <a:ext cx="12191365" cy="808355"/>
              </a:xfrm>
              <a:prstGeom prst="rect">
                <a:avLst/>
              </a:prstGeom>
              <a:blipFill rotWithShape="1">
                <a:blip r:embed="rId7"/>
                <a:stretch>
                  <a:fillRect/>
                </a:stretch>
              </a:blipFill>
            </p:spPr>
            <p:txBody>
              <a:bodyPr/>
              <a:lstStyle/>
              <a:p>
                <a:r>
                  <a:rPr lang="zh-CN" altLang="en-US">
                    <a:noFill/>
                  </a:rPr>
                  <a:t> </a:t>
                </a:r>
              </a:p>
            </p:txBody>
          </p:sp>
        </mc:Fallback>
      </mc:AlternateContent>
      <p:sp>
        <p:nvSpPr>
          <p:cNvPr id="13" name="下箭头 12"/>
          <p:cNvSpPr/>
          <p:nvPr/>
        </p:nvSpPr>
        <p:spPr>
          <a:xfrm>
            <a:off x="5704840" y="1792605"/>
            <a:ext cx="369570" cy="5060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14605" y="204470"/>
                <a:ext cx="1691640" cy="460375"/>
              </a:xfrm>
              <a:prstGeom prst="rect">
                <a:avLst/>
              </a:prstGeom>
              <a:noFill/>
            </p:spPr>
            <p:txBody>
              <a:bodyPr wrap="square" rtlCol="0">
                <a:spAutoFit/>
              </a:bodyPr>
              <a:p>
                <a:r>
                  <a:rPr lang="zh-CN" altLang="en-US" sz="2400" b="1"/>
                  <a:t>求</a:t>
                </a:r>
                <a14:m>
                  <m:oMath xmlns:m="http://schemas.openxmlformats.org/officeDocument/2006/math">
                    <m:sSub>
                      <m:sSubPr>
                        <m:ctrlPr>
                          <a:rPr lang="en-US" altLang="zh-CN" sz="2400" b="1" i="1">
                            <a:latin typeface="Cambria Math" panose="02040503050406030204" charset="0"/>
                            <a:cs typeface="Cambria Math" panose="02040503050406030204" charset="0"/>
                          </a:rPr>
                        </m:ctrlPr>
                      </m:sSubPr>
                      <m:e>
                        <m:r>
                          <a:rPr lang="en-US" altLang="zh-CN" sz="2400" b="1" i="1">
                            <a:latin typeface="Cambria Math" panose="02040503050406030204" charset="0"/>
                            <a:cs typeface="Cambria Math" panose="02040503050406030204" charset="0"/>
                          </a:rPr>
                          <m:t>∅</m:t>
                        </m:r>
                      </m:e>
                      <m:sub>
                        <m:r>
                          <a:rPr lang="en-US" altLang="zh-CN" sz="2400" b="1" i="1">
                            <a:latin typeface="Cambria Math" panose="02040503050406030204" charset="0"/>
                            <a:cs typeface="Cambria Math" panose="02040503050406030204" charset="0"/>
                          </a:rPr>
                          <m:t>𝟐</m:t>
                        </m:r>
                      </m:sub>
                    </m:sSub>
                  </m:oMath>
                </a14:m>
                <a:r>
                  <a:rPr lang="zh-CN" altLang="en-US" sz="2400" b="1">
                    <a:latin typeface="Cambria Math" panose="02040503050406030204" charset="0"/>
                    <a:cs typeface="Cambria Math" panose="02040503050406030204" charset="0"/>
                  </a:rPr>
                  <a:t>、</a:t>
                </a:r>
                <a14:m>
                  <m:oMath xmlns:m="http://schemas.openxmlformats.org/officeDocument/2006/math">
                    <m:sSub>
                      <m:sSubPr>
                        <m:ctrlPr>
                          <a:rPr lang="en-US" altLang="zh-CN" sz="2400" b="1" i="1">
                            <a:latin typeface="Cambria Math" panose="02040503050406030204" charset="0"/>
                            <a:cs typeface="Cambria Math" panose="02040503050406030204" charset="0"/>
                          </a:rPr>
                        </m:ctrlPr>
                      </m:sSubPr>
                      <m:e>
                        <m:r>
                          <a:rPr lang="en-US" altLang="zh-CN" sz="2400" b="1" i="1">
                            <a:latin typeface="Cambria Math" panose="02040503050406030204" charset="0"/>
                            <a:cs typeface="Cambria Math" panose="02040503050406030204" charset="0"/>
                          </a:rPr>
                          <m:t>∅</m:t>
                        </m:r>
                      </m:e>
                      <m:sub>
                        <m:r>
                          <a:rPr lang="en-US" altLang="zh-CN" sz="2400" b="1" i="1">
                            <a:latin typeface="Cambria Math" panose="02040503050406030204" charset="0"/>
                            <a:cs typeface="Cambria Math" panose="02040503050406030204" charset="0"/>
                          </a:rPr>
                          <m:t>𝟑</m:t>
                        </m:r>
                      </m:sub>
                    </m:sSub>
                  </m:oMath>
                </a14:m>
                <a:endParaRPr lang="en-US" altLang="zh-CN" sz="2400" b="1" i="1">
                  <a:latin typeface="Cambria Math" panose="02040503050406030204"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4605" y="204470"/>
                <a:ext cx="1691640" cy="460375"/>
              </a:xfrm>
              <a:prstGeom prst="rect">
                <a:avLst/>
              </a:prstGeom>
              <a:blipFill rotWithShape="1">
                <a:blip r:embed="rId8"/>
                <a:stretch>
                  <a:fillRect/>
                </a:stretch>
              </a:blipFill>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5" name="文本框 4"/>
              <p:cNvSpPr txBox="1"/>
              <p:nvPr/>
            </p:nvSpPr>
            <p:spPr>
              <a:xfrm>
                <a:off x="2254885" y="786130"/>
                <a:ext cx="5648325" cy="37528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oMath>
                  </m:oMathPara>
                </a14:m>
                <a:endParaRPr lang="en-US" altLang="zh-CN" i="1">
                  <a:solidFill>
                    <a:srgbClr val="FF0000"/>
                  </a:solidFill>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254885" y="786130"/>
                <a:ext cx="5648325" cy="375285"/>
              </a:xfrm>
              <a:prstGeom prst="rect">
                <a:avLst/>
              </a:prstGeom>
              <a:blipFill rotWithShape="1">
                <a:blip r:embed="rId1"/>
                <a:stretch>
                  <a:fillRect/>
                </a:stretch>
              </a:blipFill>
            </p:spPr>
            <p:txBody>
              <a:bodyPr/>
              <a:lstStyle/>
              <a:p>
                <a:r>
                  <a:rPr lang="zh-CN" altLang="en-US">
                    <a:noFill/>
                  </a:rPr>
                  <a:t> </a:t>
                </a:r>
              </a:p>
            </p:txBody>
          </p:sp>
        </mc:Fallback>
      </mc:AlternateContent>
      <p:sp>
        <p:nvSpPr>
          <p:cNvPr id="8" name="文本框 7"/>
          <p:cNvSpPr txBox="1"/>
          <p:nvPr/>
        </p:nvSpPr>
        <p:spPr>
          <a:xfrm>
            <a:off x="7978140" y="793115"/>
            <a:ext cx="1343660" cy="368300"/>
          </a:xfrm>
          <a:prstGeom prst="rect">
            <a:avLst/>
          </a:prstGeom>
          <a:noFill/>
          <a:ln>
            <a:solidFill>
              <a:srgbClr val="FF0000"/>
            </a:solidFill>
          </a:ln>
        </p:spPr>
        <p:txBody>
          <a:bodyPr wrap="square" rtlCol="0">
            <a:spAutoFit/>
          </a:bodyPr>
          <a:p>
            <a:r>
              <a:rPr lang="zh-CN" altLang="en-US"/>
              <a:t>仿真输出量</a:t>
            </a:r>
            <a:endParaRPr lang="zh-CN" altLang="en-US"/>
          </a:p>
        </p:txBody>
      </p:sp>
      <mc:AlternateContent xmlns:mc="http://schemas.openxmlformats.org/markup-compatibility/2006">
        <mc:Choice xmlns:a14="http://schemas.microsoft.com/office/drawing/2010/main" Requires="a14">
          <p:sp>
            <p:nvSpPr>
              <p:cNvPr id="65" name="文本框 64"/>
              <p:cNvSpPr txBox="1"/>
              <p:nvPr/>
            </p:nvSpPr>
            <p:spPr>
              <a:xfrm>
                <a:off x="5653405" y="1308100"/>
                <a:ext cx="2151380" cy="557530"/>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r>
                        <a:rPr lang="en-US" altLang="zh-CN" b="1" i="1">
                          <a:solidFill>
                            <a:srgbClr val="00B0F0"/>
                          </a:solidFill>
                          <a:latin typeface="Cambria Math" panose="02040503050406030204" charset="0"/>
                          <a:cs typeface="Cambria Math" panose="02040503050406030204" charset="0"/>
                        </a:rPr>
                        <m:t>∅+(</m:t>
                      </m:r>
                      <m:sSub>
                        <m:sSubPr>
                          <m:ctrlPr>
                            <a:rPr lang="en-US" altLang="zh-CN" b="1" i="1">
                              <a:solidFill>
                                <a:srgbClr val="00B0F0"/>
                              </a:solidFill>
                              <a:latin typeface="Cambria Math" panose="02040503050406030204" charset="0"/>
                              <a:cs typeface="Cambria Math" panose="02040503050406030204" charset="0"/>
                            </a:rPr>
                          </m:ctrlPr>
                        </m:sSubPr>
                        <m:e>
                          <m:r>
                            <a:rPr lang="en-US" altLang="zh-CN" b="1" i="1">
                              <a:solidFill>
                                <a:srgbClr val="00B0F0"/>
                              </a:solidFill>
                              <a:latin typeface="Cambria Math" panose="02040503050406030204" charset="0"/>
                              <a:cs typeface="Cambria Math" panose="02040503050406030204" charset="0"/>
                            </a:rPr>
                            <m:t>∅</m:t>
                          </m:r>
                        </m:e>
                        <m:sub>
                          <m:r>
                            <a:rPr lang="en-US" altLang="zh-CN" b="1" i="1">
                              <a:solidFill>
                                <a:srgbClr val="00B0F0"/>
                              </a:solidFill>
                              <a:latin typeface="Cambria Math" panose="02040503050406030204" charset="0"/>
                              <a:cs typeface="Cambria Math" panose="02040503050406030204" charset="0"/>
                            </a:rPr>
                            <m:t>𝟎</m:t>
                          </m:r>
                        </m:sub>
                      </m:sSub>
                      <m:r>
                        <a:rPr lang="en-US" altLang="zh-CN" b="1" i="1">
                          <a:solidFill>
                            <a:srgbClr val="00B0F0"/>
                          </a:solidFill>
                          <a:latin typeface="Cambria Math" panose="02040503050406030204" charset="0"/>
                          <a:cs typeface="Cambria Math" panose="02040503050406030204" charset="0"/>
                        </a:rPr>
                        <m:t>−</m:t>
                      </m:r>
                      <m:f>
                        <m:fPr>
                          <m:ctrlPr>
                            <a:rPr lang="en-US" altLang="zh-CN" b="1" i="1">
                              <a:solidFill>
                                <a:srgbClr val="00B0F0"/>
                              </a:solidFill>
                              <a:latin typeface="Cambria Math" panose="02040503050406030204" charset="0"/>
                              <a:cs typeface="Cambria Math" panose="02040503050406030204" charset="0"/>
                            </a:rPr>
                          </m:ctrlPr>
                        </m:fPr>
                        <m:num>
                          <m:r>
                            <a:rPr lang="en-US" altLang="zh-CN" b="1" i="1">
                              <a:solidFill>
                                <a:srgbClr val="00B0F0"/>
                              </a:solidFill>
                              <a:latin typeface="Cambria Math" panose="02040503050406030204" charset="0"/>
                              <a:cs typeface="Cambria Math" panose="02040503050406030204" charset="0"/>
                            </a:rPr>
                            <m:t>𝝅</m:t>
                          </m:r>
                        </m:num>
                        <m:den>
                          <m:r>
                            <a:rPr lang="en-US" altLang="zh-CN" b="1" i="1">
                              <a:solidFill>
                                <a:srgbClr val="00B0F0"/>
                              </a:solidFill>
                              <a:latin typeface="Cambria Math" panose="02040503050406030204" charset="0"/>
                              <a:cs typeface="Cambria Math" panose="02040503050406030204" charset="0"/>
                            </a:rPr>
                            <m:t>𝟐</m:t>
                          </m:r>
                        </m:den>
                      </m:f>
                      <m:r>
                        <a:rPr lang="en-US" altLang="zh-CN" b="1" i="1">
                          <a:solidFill>
                            <a:srgbClr val="00B0F0"/>
                          </a:solidFill>
                          <a:latin typeface="Cambria Math" panose="02040503050406030204" charset="0"/>
                          <a:cs typeface="Cambria Math" panose="02040503050406030204" charset="0"/>
                        </a:rPr>
                        <m:t>)=</m:t>
                      </m:r>
                      <m:r>
                        <a:rPr lang="en-US" altLang="zh-CN" b="1" i="1">
                          <a:solidFill>
                            <a:srgbClr val="00B0F0"/>
                          </a:solidFill>
                          <a:latin typeface="Cambria Math" panose="02040503050406030204" charset="0"/>
                          <a:ea typeface="MS Mincho" charset="0"/>
                          <a:cs typeface="Cambria Math" panose="02040503050406030204" charset="0"/>
                        </a:rPr>
                        <m:t>𝜽</m:t>
                      </m:r>
                    </m:oMath>
                  </m:oMathPara>
                </a14:m>
                <a:endParaRPr lang="en-US" altLang="zh-CN" b="1" i="1">
                  <a:solidFill>
                    <a:srgbClr val="00B0F0"/>
                  </a:solidFill>
                  <a:latin typeface="Cambria Math" panose="02040503050406030204" charset="0"/>
                  <a:ea typeface="MS Mincho" charset="0"/>
                  <a:cs typeface="Cambria Math" panose="02040503050406030204"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5653405" y="1308100"/>
                <a:ext cx="2151380" cy="55753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p:cNvSpPr txBox="1"/>
              <p:nvPr/>
            </p:nvSpPr>
            <p:spPr>
              <a:xfrm>
                <a:off x="5653405" y="1810385"/>
                <a:ext cx="2139315" cy="37655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𝜃</m:t>
                          </m:r>
                        </m:e>
                      </m:acc>
                    </m:oMath>
                  </m:oMathPara>
                </a14:m>
                <a:endParaRPr lang="zh-CN" altLang="en-US"/>
              </a:p>
            </p:txBody>
          </p:sp>
        </mc:Choice>
        <mc:Fallback>
          <p:sp>
            <p:nvSpPr>
              <p:cNvPr id="66" name="文本框 65"/>
              <p:cNvSpPr txBox="1">
                <a:spLocks noRot="1" noChangeAspect="1" noMove="1" noResize="1" noEditPoints="1" noAdjustHandles="1" noChangeArrowheads="1" noChangeShapeType="1" noTextEdit="1"/>
              </p:cNvSpPr>
              <p:nvPr/>
            </p:nvSpPr>
            <p:spPr>
              <a:xfrm>
                <a:off x="5653405" y="1810385"/>
                <a:ext cx="2139315" cy="376555"/>
              </a:xfrm>
              <a:prstGeom prst="rect">
                <a:avLst/>
              </a:prstGeom>
              <a:blipFill rotWithShape="1">
                <a:blip r:embed="rId3"/>
                <a:stretch>
                  <a:fillRect/>
                </a:stretch>
              </a:blipFill>
            </p:spPr>
            <p:txBody>
              <a:bodyPr/>
              <a:lstStyle/>
              <a:p>
                <a:r>
                  <a:rPr lang="zh-CN" altLang="en-US">
                    <a:noFill/>
                  </a:rPr>
                  <a:t> </a:t>
                </a:r>
              </a:p>
            </p:txBody>
          </p:sp>
        </mc:Fallback>
      </mc:AlternateContent>
      <p:sp>
        <p:nvSpPr>
          <p:cNvPr id="9" name="下箭头 8"/>
          <p:cNvSpPr/>
          <p:nvPr/>
        </p:nvSpPr>
        <p:spPr>
          <a:xfrm>
            <a:off x="5265420" y="1593215"/>
            <a:ext cx="192405" cy="10223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4777740" y="1736725"/>
            <a:ext cx="487680" cy="645160"/>
          </a:xfrm>
          <a:prstGeom prst="rect">
            <a:avLst/>
          </a:prstGeom>
          <a:noFill/>
        </p:spPr>
        <p:txBody>
          <a:bodyPr wrap="square" rtlCol="0">
            <a:spAutoFit/>
          </a:bodyPr>
          <a:p>
            <a:r>
              <a:rPr lang="zh-CN" altLang="en-US"/>
              <a:t>转换</a:t>
            </a: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5641340" y="2186940"/>
                <a:ext cx="2139315" cy="376555"/>
              </a:xfrm>
              <a:prstGeom prst="rect">
                <a:avLst/>
              </a:prstGeom>
              <a:noFill/>
            </p:spPr>
            <p:txBody>
              <a:bodyPr wrap="square" rtlCol="0">
                <a:spAutoFit/>
              </a:bodyPr>
              <a:p>
                <a14:m>
                  <m:oMathPara xmlns:m="http://schemas.openxmlformats.org/officeDocument/2006/math">
                    <m:oMathParaPr>
                      <m:jc m:val="left"/>
                    </m:oMathParaPr>
                    <m:oMath xmlns:m="http://schemas.openxmlformats.org/officeDocument/2006/math">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m:t>
                          </m:r>
                        </m:e>
                      </m:acc>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acc>
                        <m:accPr>
                          <m:chr m:val="̈"/>
                          <m:ctrlPr>
                            <a:rPr lang="en-US" altLang="zh-CN" i="1">
                              <a:solidFill>
                                <a:srgbClr val="FF0000"/>
                              </a:solidFill>
                              <a:latin typeface="Cambria Math" panose="02040503050406030204" charset="0"/>
                              <a:cs typeface="Cambria Math" panose="02040503050406030204" charset="0"/>
                            </a:rPr>
                          </m:ctrlPr>
                        </m:accPr>
                        <m:e>
                          <m:r>
                            <a:rPr lang="en-US" altLang="zh-CN" i="1">
                              <a:solidFill>
                                <a:srgbClr val="FF0000"/>
                              </a:solidFill>
                              <a:latin typeface="Cambria Math" panose="02040503050406030204" charset="0"/>
                              <a:cs typeface="Cambria Math" panose="02040503050406030204" charset="0"/>
                            </a:rPr>
                            <m:t>𝜃</m:t>
                          </m:r>
                        </m:e>
                      </m:acc>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5641340" y="2186940"/>
                <a:ext cx="2139315" cy="376555"/>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下箭头 11"/>
          <p:cNvSpPr/>
          <p:nvPr/>
        </p:nvSpPr>
        <p:spPr>
          <a:xfrm flipV="1">
            <a:off x="5457825" y="1593215"/>
            <a:ext cx="192405" cy="10223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4777740" y="2746375"/>
                <a:ext cx="2261870"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777740" y="2746375"/>
                <a:ext cx="226187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6936676" y="5926709"/>
                <a:ext cx="2586355" cy="6178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i="1">
                                      <a:latin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e>
                          </m:eqArr>
                        </m:e>
                      </m:d>
                    </m:oMath>
                  </m:oMathPara>
                </a14:m>
                <a:endParaRPr lang="zh-CN" altLang="en-US"/>
              </a:p>
            </p:txBody>
          </p:sp>
        </mc:Choice>
        <mc:Fallback>
          <p:sp>
            <p:nvSpPr>
              <p:cNvPr id="49" name="文本框 48"/>
              <p:cNvSpPr txBox="1">
                <a:spLocks noRot="1" noChangeAspect="1" noMove="1" noResize="1" noEditPoints="1" noAdjustHandles="1" noChangeArrowheads="1" noChangeShapeType="1" noTextEdit="1"/>
              </p:cNvSpPr>
              <p:nvPr/>
            </p:nvSpPr>
            <p:spPr>
              <a:xfrm>
                <a:off x="6936676" y="5926709"/>
                <a:ext cx="2586355" cy="617855"/>
              </a:xfrm>
              <a:prstGeom prst="rect">
                <a:avLst/>
              </a:prstGeom>
              <a:blipFill rotWithShape="1">
                <a:blip r:embed="rId6"/>
                <a:stretch>
                  <a:fillRect l="-22" t="-41" r="22"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3980116" y="5536184"/>
                <a:ext cx="2758440" cy="12109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up>
                                      <m:r>
                                        <a:rPr lang="en-US" altLang="zh-CN" i="1">
                                          <a:latin typeface="Cambria Math" panose="02040503050406030204" charset="0"/>
                                          <a:cs typeface="Cambria Math" panose="02040503050406030204" charset="0"/>
                                        </a:rPr>
                                        <m:t>2</m:t>
                                      </m:r>
                                    </m:sup>
                                  </m:sSubSup>
                                </m:e>
                              </m:rad>
                            </m:e>
                            <m:e>
                              <m:sSub>
                                <m:sSubPr>
                                  <m:ctrlPr>
                                    <a:rPr lang="en-US" altLang="zh-CN" b="1" i="1">
                                      <a:solidFill>
                                        <a:srgbClr val="FF0000"/>
                                      </a:solidFill>
                                      <a:latin typeface="Cambria Math" panose="02040503050406030204" charset="0"/>
                                      <a:cs typeface="Cambria Math" panose="02040503050406030204" charset="0"/>
                                    </a:rPr>
                                  </m:ctrlPr>
                                </m:sSubPr>
                                <m:e>
                                  <m:r>
                                    <a:rPr lang="en-US" altLang="zh-CN" b="1" i="1">
                                      <a:solidFill>
                                        <a:srgbClr val="FF0000"/>
                                      </a:solidFill>
                                      <a:latin typeface="Cambria Math" panose="02040503050406030204" charset="0"/>
                                      <a:cs typeface="Cambria Math" panose="02040503050406030204" charset="0"/>
                                    </a:rPr>
                                    <m:t>∅</m:t>
                                  </m:r>
                                </m:e>
                                <m:sub>
                                  <m:r>
                                    <a:rPr lang="en-US" altLang="zh-CN" b="1" i="1">
                                      <a:solidFill>
                                        <a:srgbClr val="FF0000"/>
                                      </a:solidFill>
                                      <a:latin typeface="Cambria Math" panose="02040503050406030204" charset="0"/>
                                      <a:cs typeface="Cambria Math" panose="02040503050406030204" charset="0"/>
                                    </a:rPr>
                                    <m:t>𝟎</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𝑎𝑟𝑐𝑡𝑎𝑛</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𝐶</m:t>
                                      </m:r>
                                    </m:sub>
                                  </m:sSub>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𝐶</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den>
                              </m:f>
                            </m:e>
                          </m:eqArr>
                        </m:e>
                      </m:d>
                    </m:oMath>
                  </m:oMathPara>
                </a14:m>
                <a:endParaRPr lang="zh-CN" altLang="en-US"/>
              </a:p>
            </p:txBody>
          </p:sp>
        </mc:Choice>
        <mc:Fallback>
          <p:sp>
            <p:nvSpPr>
              <p:cNvPr id="51" name="文本框 50"/>
              <p:cNvSpPr txBox="1">
                <a:spLocks noRot="1" noChangeAspect="1" noMove="1" noResize="1" noEditPoints="1" noAdjustHandles="1" noChangeArrowheads="1" noChangeShapeType="1" noTextEdit="1"/>
              </p:cNvSpPr>
              <p:nvPr/>
            </p:nvSpPr>
            <p:spPr>
              <a:xfrm>
                <a:off x="3980116" y="5536184"/>
                <a:ext cx="2758440" cy="1210945"/>
              </a:xfrm>
              <a:prstGeom prst="rect">
                <a:avLst/>
              </a:prstGeom>
              <a:blipFill rotWithShape="1">
                <a:blip r:embed="rId7"/>
                <a:stretch>
                  <a:fillRect l="-21" t="-21" r="21"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3373120" y="4457065"/>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3373120" y="4457065"/>
                <a:ext cx="2835910"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3373120" y="4825365"/>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3373120" y="4825365"/>
                <a:ext cx="2835910" cy="36830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484620" y="4457065"/>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𝐸</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6484620" y="4457065"/>
                <a:ext cx="2835910" cy="36830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6484620" y="4825365"/>
                <a:ext cx="2835910"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6484620" y="4825365"/>
                <a:ext cx="2835910" cy="3683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2759075" y="3442335"/>
                <a:ext cx="4064000" cy="8178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𝑎𝑟𝑐𝑡𝑎𝑛</m:t>
                      </m:r>
                      <m:d>
                        <m:dPr>
                          <m:ctrlPr>
                            <a:rPr lang="en-US" altLang="zh-CN" i="1">
                              <a:latin typeface="Cambria Math" panose="02040503050406030204" charset="0"/>
                              <a:cs typeface="Cambria Math" panose="02040503050406030204" charset="0"/>
                            </a:rPr>
                          </m:ctrlPr>
                        </m:dP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up>
                                      <m:r>
                                        <a:rPr lang="en-US" altLang="zh-CN" i="1">
                                          <a:latin typeface="Cambria Math" panose="02040503050406030204" charset="0"/>
                                          <a:cs typeface="Cambria Math" panose="02040503050406030204" charset="0"/>
                                        </a:rPr>
                                        <m:t>2</m:t>
                                      </m:r>
                                    </m:sup>
                                  </m:sSubSup>
                                </m:e>
                              </m:rad>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Sub>
                            </m:den>
                          </m:f>
                        </m:e>
                      </m:d>
                    </m:oMath>
                  </m:oMathPara>
                </a14:m>
                <a:endParaRPr lang="en-US" altLang="zh-CN"/>
              </a:p>
            </p:txBody>
          </p:sp>
        </mc:Choice>
        <mc:Fallback>
          <p:sp>
            <p:nvSpPr>
              <p:cNvPr id="17" name="文本框 16"/>
              <p:cNvSpPr txBox="1">
                <a:spLocks noRot="1" noChangeAspect="1" noMove="1" noResize="1" noEditPoints="1" noAdjustHandles="1" noChangeArrowheads="1" noChangeShapeType="1" noTextEdit="1"/>
              </p:cNvSpPr>
              <p:nvPr/>
            </p:nvSpPr>
            <p:spPr>
              <a:xfrm>
                <a:off x="2759075" y="3442335"/>
                <a:ext cx="4064000" cy="817880"/>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7039610" y="3114675"/>
                <a:ext cx="4231640" cy="1251585"/>
              </a:xfrm>
              <a:prstGeom prst="rect">
                <a:avLst/>
              </a:prstGeom>
              <a:noFill/>
            </p:spPr>
            <p:txBody>
              <a:bodyPr wrap="square" rtlCol="0" anchor="t">
                <a:spAutoFit/>
              </a:bodyPr>
              <a:p>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𝐴</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𝐵</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𝐶</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𝐵𝐷</m:t>
                          </m:r>
                        </m:sub>
                        <m:sup>
                          <m:r>
                            <a:rPr lang="en-US" altLang="zh-CN" i="1">
                              <a:latin typeface="Cambria Math" panose="02040503050406030204" charset="0"/>
                              <a:cs typeface="Cambria Math" panose="02040503050406030204" charset="0"/>
                            </a:rPr>
                            <m:t>2</m:t>
                          </m:r>
                        </m:sup>
                      </m:sSubSup>
                      <m:r>
                        <a:rPr lang="en-US" altLang="zh-CN" i="1">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3</m:t>
                          </m:r>
                        </m:sub>
                        <m:sup>
                          <m:r>
                            <a:rPr lang="en-US" altLang="zh-CN" i="1">
                              <a:latin typeface="Cambria Math" panose="02040503050406030204" charset="0"/>
                              <a:cs typeface="Cambria Math" panose="02040503050406030204" charset="0"/>
                            </a:rPr>
                            <m:t>2</m:t>
                          </m:r>
                        </m:sup>
                      </m:sSubSup>
                    </m:oMath>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𝐵𝐷</m:t>
                          </m:r>
                        </m:sub>
                      </m:sSub>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𝐷</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e>
                      </m:rad>
                    </m:oMath>
                  </m:oMathPara>
                </a14:m>
                <a:endParaRPr lang="en-US" altLang="zh-CN" i="1">
                  <a:latin typeface="Cambria Math" panose="02040503050406030204" charset="0"/>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7039610" y="3114675"/>
                <a:ext cx="4231640" cy="125158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290195" y="156210"/>
                <a:ext cx="4064000" cy="521970"/>
              </a:xfrm>
              <a:prstGeom prst="rect">
                <a:avLst/>
              </a:prstGeom>
              <a:noFill/>
            </p:spPr>
            <p:txBody>
              <a:bodyPr wrap="square" rtlCol="0">
                <a:spAutoFit/>
              </a:bodyPr>
              <a:p>
                <a:r>
                  <a:rPr lang="zh-CN" altLang="en-US" sz="2800" b="1"/>
                  <a:t>求</a:t>
                </a:r>
                <a14:m>
                  <m:oMath xmlns:m="http://schemas.openxmlformats.org/officeDocument/2006/math">
                    <m:sSub>
                      <m:sSubPr>
                        <m:ctrlPr>
                          <a:rPr lang="en-US" altLang="zh-CN" sz="2800" b="1" i="1">
                            <a:latin typeface="Cambria Math" panose="02040503050406030204" charset="0"/>
                            <a:cs typeface="Cambria Math" panose="02040503050406030204" charset="0"/>
                          </a:rPr>
                        </m:ctrlPr>
                      </m:sSubPr>
                      <m:e>
                        <m:r>
                          <a:rPr lang="en-US" altLang="zh-CN" sz="2800" b="1" i="1">
                            <a:latin typeface="Cambria Math" panose="02040503050406030204" charset="0"/>
                            <a:cs typeface="Cambria Math" panose="02040503050406030204" charset="0"/>
                          </a:rPr>
                          <m:t>∅</m:t>
                        </m:r>
                      </m:e>
                      <m:sub>
                        <m:r>
                          <a:rPr lang="en-US" altLang="zh-CN" sz="2800" b="1" i="1">
                            <a:latin typeface="Cambria Math" panose="02040503050406030204" charset="0"/>
                            <a:cs typeface="Cambria Math" panose="02040503050406030204" charset="0"/>
                          </a:rPr>
                          <m:t>𝟎</m:t>
                        </m:r>
                      </m:sub>
                    </m:sSub>
                  </m:oMath>
                </a14:m>
                <a:endParaRPr lang="en-US" altLang="zh-CN" sz="2800" b="1" i="1">
                  <a:solidFill>
                    <a:srgbClr val="00B0F0"/>
                  </a:solidFill>
                  <a:latin typeface="Cambria Math" panose="02040503050406030204" charset="0"/>
                  <a:ea typeface="MS Mincho" charset="0"/>
                  <a:cs typeface="Cambria Math" panose="02040503050406030204"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290195" y="156210"/>
                <a:ext cx="4064000" cy="521970"/>
              </a:xfrm>
              <a:prstGeom prst="rect">
                <a:avLst/>
              </a:prstGeom>
              <a:blipFill rotWithShape="1">
                <a:blip r:embed="rId14"/>
                <a:stretch>
                  <a:fillRect/>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2" name="文本框 11"/>
              <p:cNvSpPr txBox="1"/>
              <p:nvPr/>
            </p:nvSpPr>
            <p:spPr>
              <a:xfrm>
                <a:off x="1929066" y="254"/>
                <a:ext cx="7599680" cy="91821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e>
                                <m:sup>
                                  <m:r>
                                    <a:rPr lang="en-US" altLang="zh-CN" i="1">
                                      <a:latin typeface="Cambria Math" panose="02040503050406030204" charset="0"/>
                                      <a:cs typeface="Cambria Math" panose="02040503050406030204" charset="0"/>
                                    </a:rPr>
                                    <m:t>2</m:t>
                                  </m:r>
                                </m:sup>
                              </m:sSup>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den>
                      </m:f>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e>
                      </m:acc>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e>
                                <m:sup>
                                  <m:r>
                                    <a:rPr lang="en-US" altLang="zh-CN" i="1">
                                      <a:latin typeface="Cambria Math" panose="02040503050406030204" charset="0"/>
                                      <a:cs typeface="Cambria Math" panose="02040503050406030204" charset="0"/>
                                    </a:rPr>
                                    <m:t>2</m:t>
                                  </m:r>
                                </m:sup>
                              </m:sSup>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den>
                      </m:f>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𝑐</m:t>
                          </m:r>
                        </m:sub>
                      </m:sSub>
                    </m:oMath>
                  </m:oMathPara>
                </a14:m>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1929066" y="254"/>
                <a:ext cx="7599680" cy="918210"/>
              </a:xfrm>
              <a:prstGeom prst="rect">
                <a:avLst/>
              </a:prstGeom>
              <a:blipFill rotWithShape="1">
                <a:blip r:embed="rId1"/>
                <a:stretch>
                  <a:fillRect l="-8" t="-28" r="8"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2284095" y="2061210"/>
                <a:ext cx="6890385" cy="12814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b="1" i="1">
                                  <a:solidFill>
                                    <a:srgbClr val="FF0000"/>
                                  </a:solidFill>
                                  <a:latin typeface="Cambria Math" panose="02040503050406030204" charset="0"/>
                                  <a:cs typeface="Cambria Math" panose="02040503050406030204" charset="0"/>
                                </a:rPr>
                              </m:ctrlPr>
                            </m:mP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𝒙</m:t>
                                        </m:r>
                                      </m:e>
                                    </m:acc>
                                  </m:e>
                                  <m:sub>
                                    <m:r>
                                      <a:rPr lang="en-US" altLang="zh-CN" b="1" i="1">
                                        <a:solidFill>
                                          <a:srgbClr val="FF0000"/>
                                        </a:solidFill>
                                        <a:latin typeface="Cambria Math" panose="02040503050406030204" charset="0"/>
                                        <a:cs typeface="Cambria Math" panose="02040503050406030204" charset="0"/>
                                      </a:rPr>
                                      <m:t>𝑪</m:t>
                                    </m:r>
                                  </m:sub>
                                </m:sSub>
                              </m:e>
                            </m:m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𝒚</m:t>
                                        </m:r>
                                      </m:e>
                                    </m:acc>
                                  </m:e>
                                  <m:sub>
                                    <m:r>
                                      <a:rPr lang="en-US" altLang="zh-CN" b="1" i="1">
                                        <a:solidFill>
                                          <a:srgbClr val="FF0000"/>
                                        </a:solidFill>
                                        <a:latin typeface="Cambria Math" panose="02040503050406030204" charset="0"/>
                                        <a:cs typeface="Cambria Math" panose="02040503050406030204" charset="0"/>
                                      </a:rPr>
                                      <m:t>𝑪</m:t>
                                    </m:r>
                                  </m:sub>
                                </m:sSub>
                              </m:e>
                            </m:mr>
                          </m:m>
                        </m:e>
                      </m:d>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mr>
                            <m:mr>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b="1" i="1">
                                  <a:solidFill>
                                    <a:srgbClr val="FF0000"/>
                                  </a:solidFill>
                                  <a:latin typeface="Cambria Math" panose="02040503050406030204" charset="0"/>
                                  <a:cs typeface="Cambria Math" panose="02040503050406030204" charset="0"/>
                                </a:rPr>
                              </m:ctrlPr>
                            </m:mP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𝟏</m:t>
                                    </m:r>
                                  </m:sub>
                                </m:sSub>
                              </m:e>
                            </m:m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𝟒</m:t>
                                    </m:r>
                                  </m:sub>
                                </m:sSub>
                              </m:e>
                            </m:mr>
                          </m:m>
                        </m:e>
                      </m:d>
                    </m:oMath>
                  </m:oMathPara>
                </a14:m>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2284095" y="2061210"/>
                <a:ext cx="6890385" cy="128143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1790636" y="976249"/>
                <a:ext cx="7999095" cy="96710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e>
                                          <m:sup>
                                            <m:r>
                                              <a:rPr lang="en-US" altLang="zh-CN" i="1">
                                                <a:latin typeface="Cambria Math" panose="02040503050406030204" charset="0"/>
                                                <a:cs typeface="Cambria Math" panose="02040503050406030204" charset="0"/>
                                              </a:rPr>
                                              <m:t>2</m:t>
                                            </m:r>
                                          </m:sup>
                                        </m:sSup>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den>
                                </m:f>
                              </m:e>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e>
                                          <m:sup>
                                            <m:r>
                                              <a:rPr lang="en-US" altLang="zh-CN" i="1">
                                                <a:latin typeface="Cambria Math" panose="02040503050406030204" charset="0"/>
                                                <a:cs typeface="Cambria Math" panose="02040503050406030204" charset="0"/>
                                              </a:rPr>
                                              <m:t>2</m:t>
                                            </m:r>
                                          </m:sup>
                                        </m:sSup>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den>
                                </m:f>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acc>
                                  <m:accPr>
                                    <m:chr m:val="̇"/>
                                    <m:ctrlPr>
                                      <a:rPr lang="en-US" altLang="zh-CN" i="1">
                                        <a:latin typeface="Cambria Math" panose="02040503050406030204" charset="0"/>
                                        <a:cs typeface="Cambria Math" panose="02040503050406030204" charset="0"/>
                                      </a:rPr>
                                    </m:ctrlPr>
                                  </m:acc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e>
                                </m:acc>
                              </m:e>
                            </m:mr>
                            <m:mr>
                              <m:e>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𝑦</m:t>
                                        </m:r>
                                      </m:e>
                                    </m:acc>
                                  </m:e>
                                  <m:sub>
                                    <m:r>
                                      <a:rPr lang="en-US" altLang="zh-CN" i="1">
                                        <a:latin typeface="Cambria Math" panose="02040503050406030204" charset="0"/>
                                        <a:cs typeface="Cambria Math" panose="02040503050406030204" charset="0"/>
                                      </a:rPr>
                                      <m:t>𝑐</m:t>
                                    </m:r>
                                  </m:sub>
                                </m:sSub>
                                <m:r>
                                  <a:rPr lang="zh-CN" altLang="en-US">
                                    <a:latin typeface="Cambria Math" panose="02040503050406030204" charset="0"/>
                                  </a:rPr>
                                  <m:t> </m:t>
                                </m:r>
                              </m:e>
                            </m:mr>
                          </m:m>
                        </m:e>
                      </m:d>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1790636" y="976249"/>
                <a:ext cx="7999095" cy="967105"/>
              </a:xfrm>
              <a:prstGeom prst="rect">
                <a:avLst/>
              </a:prstGeom>
              <a:blipFill rotWithShape="1">
                <a:blip r:embed="rId3"/>
                <a:stretch>
                  <a:fillRect l="-7" t="-26" r="7" b="26"/>
                </a:stretch>
              </a:blipFill>
            </p:spPr>
            <p:txBody>
              <a:bodyPr/>
              <a:lstStyle/>
              <a:p>
                <a:r>
                  <a:rPr lang="zh-CN" altLang="en-US">
                    <a:noFill/>
                  </a:rPr>
                  <a:t> </a:t>
                </a:r>
              </a:p>
            </p:txBody>
          </p:sp>
        </mc:Fallback>
      </mc:AlternateContent>
      <p:sp>
        <p:nvSpPr>
          <p:cNvPr id="14" name="下箭头 13"/>
          <p:cNvSpPr/>
          <p:nvPr/>
        </p:nvSpPr>
        <p:spPr>
          <a:xfrm>
            <a:off x="5607050" y="3368675"/>
            <a:ext cx="488950" cy="8382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5" name="文本框 14"/>
              <p:cNvSpPr txBox="1"/>
              <p:nvPr/>
            </p:nvSpPr>
            <p:spPr>
              <a:xfrm>
                <a:off x="692721" y="4233164"/>
                <a:ext cx="9955530" cy="155829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𝟎</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e>
                                          <m:sup>
                                            <m:r>
                                              <a:rPr lang="en-US" altLang="zh-CN" i="1">
                                                <a:latin typeface="Cambria Math" panose="02040503050406030204" charset="0"/>
                                                <a:cs typeface="Cambria Math" panose="02040503050406030204" charset="0"/>
                                              </a:rPr>
                                              <m:t>2</m:t>
                                            </m:r>
                                          </m:sup>
                                        </m:sSup>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den>
                                </m:f>
                              </m:e>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e>
                                          <m:sup>
                                            <m:r>
                                              <a:rPr lang="en-US" altLang="zh-CN" i="1">
                                                <a:latin typeface="Cambria Math" panose="02040503050406030204" charset="0"/>
                                                <a:cs typeface="Cambria Math" panose="02040503050406030204" charset="0"/>
                                              </a:rPr>
                                              <m:t>2</m:t>
                                            </m:r>
                                          </m:sup>
                                        </m:sSup>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den>
                                </m:f>
                              </m:e>
                            </m:mr>
                          </m:m>
                        </m:e>
                      </m:d>
                      <m:d>
                        <m:dPr>
                          <m:begChr m:val="["/>
                          <m:endChr m:val="]"/>
                          <m:ctrlPr>
                            <a:rPr lang="en-US" altLang="zh-CN" i="1">
                              <a:latin typeface="Cambria Math" panose="02040503050406030204" charset="0"/>
                              <a:cs typeface="Cambria Math" panose="02040503050406030204" charset="0"/>
                            </a:rPr>
                          </m:ctrlPr>
                        </m:dPr>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e>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mr>
                            <m:mr>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e>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4</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num>
                                  <m:den>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3</m:t>
                                        </m:r>
                                      </m:sub>
                                    </m:sSub>
                                    <m:r>
                                      <a:rPr lang="en-US" altLang="zh-CN" i="1">
                                        <a:latin typeface="Cambria Math" panose="02040503050406030204" charset="0"/>
                                        <a:cs typeface="Cambria Math" panose="02040503050406030204" charset="0"/>
                                      </a:rPr>
                                      <m:t>)</m:t>
                                    </m:r>
                                  </m:den>
                                </m:f>
                              </m:e>
                            </m:mr>
                          </m:m>
                        </m:e>
                      </m:d>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b="1" i="1">
                                  <a:solidFill>
                                    <a:srgbClr val="FF0000"/>
                                  </a:solidFill>
                                  <a:latin typeface="Cambria Math" panose="02040503050406030204" charset="0"/>
                                  <a:cs typeface="Cambria Math" panose="02040503050406030204" charset="0"/>
                                </a:rPr>
                              </m:ctrlPr>
                            </m:mP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𝟏</m:t>
                                    </m:r>
                                  </m:sub>
                                </m:sSub>
                              </m:e>
                            </m:mr>
                            <m:mr>
                              <m:e>
                                <m:sSub>
                                  <m:sSubPr>
                                    <m:ctrlPr>
                                      <a:rPr lang="en-US" altLang="zh-CN" b="1" i="1">
                                        <a:solidFill>
                                          <a:srgbClr val="FF0000"/>
                                        </a:solidFill>
                                        <a:latin typeface="Cambria Math" panose="02040503050406030204" charset="0"/>
                                        <a:cs typeface="Cambria Math" panose="02040503050406030204" charset="0"/>
                                      </a:rPr>
                                    </m:ctrlPr>
                                  </m:sSubPr>
                                  <m:e>
                                    <m:acc>
                                      <m:accPr>
                                        <m:chr m:val="̇"/>
                                        <m:ctrlPr>
                                          <a:rPr lang="en-US" altLang="zh-CN" b="1" i="1">
                                            <a:solidFill>
                                              <a:srgbClr val="FF0000"/>
                                            </a:solidFill>
                                            <a:latin typeface="Cambria Math" panose="02040503050406030204" charset="0"/>
                                            <a:cs typeface="Cambria Math" panose="02040503050406030204" charset="0"/>
                                          </a:rPr>
                                        </m:ctrlPr>
                                      </m:accPr>
                                      <m:e>
                                        <m:r>
                                          <a:rPr lang="en-US" altLang="zh-CN" b="1" i="1">
                                            <a:solidFill>
                                              <a:srgbClr val="FF0000"/>
                                            </a:solidFill>
                                            <a:latin typeface="Cambria Math" panose="02040503050406030204" charset="0"/>
                                            <a:cs typeface="Cambria Math" panose="02040503050406030204" charset="0"/>
                                          </a:rPr>
                                          <m:t>∅</m:t>
                                        </m:r>
                                      </m:e>
                                    </m:acc>
                                  </m:e>
                                  <m:sub>
                                    <m:r>
                                      <a:rPr lang="en-US" altLang="zh-CN" b="1" i="1">
                                        <a:solidFill>
                                          <a:srgbClr val="FF0000"/>
                                        </a:solidFill>
                                        <a:latin typeface="Cambria Math" panose="02040503050406030204" charset="0"/>
                                        <a:cs typeface="Cambria Math" panose="02040503050406030204" charset="0"/>
                                      </a:rPr>
                                      <m:t>𝟒</m:t>
                                    </m:r>
                                  </m:sub>
                                </m:sSub>
                              </m:e>
                            </m:mr>
                          </m:m>
                        </m:e>
                      </m:d>
                    </m:oMath>
                  </m:oMathPara>
                </a14:m>
                <a:endParaRPr lang="zh-CN" altLang="en-US"/>
              </a:p>
              <a:p>
                <a:pPr algn="l"/>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692721" y="4233164"/>
                <a:ext cx="9955530" cy="1558290"/>
              </a:xfrm>
              <a:prstGeom prst="rect">
                <a:avLst/>
              </a:prstGeom>
              <a:blipFill rotWithShape="1">
                <a:blip r:embed="rId4"/>
                <a:stretch>
                  <a:fillRect l="-6" t="-16" r="6"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200275" y="5878830"/>
                <a:ext cx="705802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𝑋</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5</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𝑐𝑜𝑠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𝑙</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𝑠𝑖𝑛</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e>
                        <m:sub>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2200275" y="5878830"/>
                <a:ext cx="7058025" cy="368300"/>
              </a:xfrm>
              <a:prstGeom prst="rect">
                <a:avLst/>
              </a:prstGeom>
              <a:blipFill rotWithShape="1">
                <a:blip r:embed="rId5"/>
                <a:stretch>
                  <a:fillRect/>
                </a:stretch>
              </a:blipFill>
            </p:spPr>
            <p:txBody>
              <a:bodyPr/>
              <a:lstStyle/>
              <a:p>
                <a:r>
                  <a:rPr lang="zh-CN" altLang="en-US">
                    <a:noFill/>
                  </a:rPr>
                  <a:t> </a:t>
                </a:r>
              </a:p>
            </p:txBody>
          </p:sp>
        </mc:Fallback>
      </mc:AlternateContent>
      <p:sp>
        <p:nvSpPr>
          <p:cNvPr id="18" name="矩形 17"/>
          <p:cNvSpPr/>
          <p:nvPr/>
        </p:nvSpPr>
        <p:spPr>
          <a:xfrm>
            <a:off x="386080" y="3939540"/>
            <a:ext cx="11042650" cy="269049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194310" y="165100"/>
                <a:ext cx="1516380" cy="635635"/>
              </a:xfrm>
              <a:prstGeom prst="rect">
                <a:avLst/>
              </a:prstGeom>
              <a:noFill/>
            </p:spPr>
            <p:txBody>
              <a:bodyPr wrap="square" rtlCol="0">
                <a:spAutoFit/>
              </a:bodyPr>
              <a:p>
                <a:r>
                  <a:rPr lang="zh-CN" altLang="en-US" sz="3200" b="1"/>
                  <a:t>求</a:t>
                </a:r>
                <a14:m>
                  <m:oMath xmlns:m="http://schemas.openxmlformats.org/officeDocument/2006/math">
                    <m:sSub>
                      <m:sSubPr>
                        <m:ctrlPr>
                          <a:rPr lang="en-US" altLang="zh-CN" sz="3200" b="1" i="1">
                            <a:solidFill>
                              <a:srgbClr val="FF0000"/>
                            </a:solidFill>
                            <a:latin typeface="Cambria Math" panose="02040503050406030204" charset="0"/>
                            <a:cs typeface="Cambria Math" panose="02040503050406030204" charset="0"/>
                          </a:rPr>
                        </m:ctrlPr>
                      </m:sSubPr>
                      <m:e>
                        <m:acc>
                          <m:accPr>
                            <m:chr m:val="̇"/>
                            <m:ctrlPr>
                              <a:rPr lang="en-US" altLang="zh-CN" sz="3200" b="1" i="1">
                                <a:solidFill>
                                  <a:srgbClr val="FF0000"/>
                                </a:solidFill>
                                <a:latin typeface="Cambria Math" panose="02040503050406030204" charset="0"/>
                                <a:cs typeface="Cambria Math" panose="02040503050406030204" charset="0"/>
                              </a:rPr>
                            </m:ctrlPr>
                          </m:accPr>
                          <m:e>
                            <m:r>
                              <a:rPr lang="en-US" altLang="zh-CN" sz="3200" b="1" i="1">
                                <a:solidFill>
                                  <a:srgbClr val="FF0000"/>
                                </a:solidFill>
                                <a:latin typeface="Cambria Math" panose="02040503050406030204" charset="0"/>
                                <a:cs typeface="Cambria Math" panose="02040503050406030204" charset="0"/>
                              </a:rPr>
                              <m:t>∅</m:t>
                            </m:r>
                          </m:e>
                        </m:acc>
                      </m:e>
                      <m:sub>
                        <m:r>
                          <a:rPr lang="en-US" altLang="zh-CN" sz="3200" b="1" i="1">
                            <a:solidFill>
                              <a:srgbClr val="FF0000"/>
                            </a:solidFill>
                            <a:latin typeface="Cambria Math" panose="02040503050406030204" charset="0"/>
                            <a:cs typeface="Cambria Math" panose="02040503050406030204" charset="0"/>
                          </a:rPr>
                          <m:t>𝟎</m:t>
                        </m:r>
                      </m:sub>
                    </m:sSub>
                  </m:oMath>
                </a14:m>
                <a:endParaRPr lang="en-US" altLang="zh-CN" sz="3200" b="1" i="1">
                  <a:solidFill>
                    <a:srgbClr val="FF0000"/>
                  </a:solidFill>
                  <a:latin typeface="Cambria Math" panose="02040503050406030204" charset="0"/>
                  <a:cs typeface="Cambria Math" panose="02040503050406030204"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194310" y="165100"/>
                <a:ext cx="1516380" cy="63563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5120" y="304165"/>
            <a:ext cx="4064000" cy="460375"/>
          </a:xfrm>
          <a:prstGeom prst="rect">
            <a:avLst/>
          </a:prstGeom>
          <a:noFill/>
        </p:spPr>
        <p:txBody>
          <a:bodyPr wrap="square" rtlCol="0">
            <a:spAutoFit/>
          </a:bodyPr>
          <a:p>
            <a:r>
              <a:rPr lang="en-US" altLang="zh-CN" sz="2400" b="1"/>
              <a:t>PID</a:t>
            </a:r>
            <a:r>
              <a:rPr lang="zh-CN" altLang="en-US" sz="2400" b="1"/>
              <a:t>求解</a:t>
            </a:r>
            <a:r>
              <a:rPr lang="en-US" altLang="zh-CN" sz="2400" b="1"/>
              <a:t>F</a:t>
            </a:r>
            <a:r>
              <a:rPr lang="zh-CN" altLang="en-US" sz="2400" b="1"/>
              <a:t>：</a:t>
            </a:r>
            <a:endParaRPr lang="zh-CN" altLang="en-US" sz="2400" b="1"/>
          </a:p>
        </p:txBody>
      </p:sp>
      <mc:AlternateContent xmlns:mc="http://schemas.openxmlformats.org/markup-compatibility/2006">
        <mc:Choice xmlns:a14="http://schemas.microsoft.com/office/drawing/2010/main" Requires="a14">
          <p:sp>
            <p:nvSpPr>
              <p:cNvPr id="5" name="文本框 4"/>
              <p:cNvSpPr txBox="1"/>
              <p:nvPr/>
            </p:nvSpPr>
            <p:spPr>
              <a:xfrm>
                <a:off x="2313305" y="2002155"/>
                <a:ext cx="4064000" cy="60706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 = </m:t>
                      </m:r>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zh-CN" altLang="en-US" i="1">
                                  <a:latin typeface="Cambria Math" panose="02040503050406030204" charset="0"/>
                                  <a:cs typeface="Cambria Math" panose="02040503050406030204" charset="0"/>
                                </a:rPr>
                                <m:t>机体</m:t>
                              </m:r>
                            </m:sub>
                          </m:sSub>
                        </m:num>
                        <m:den>
                          <m:r>
                            <a:rPr lang="en-US" altLang="zh-CN" i="1">
                              <a:latin typeface="Cambria Math" panose="02040503050406030204" charset="0"/>
                              <a:cs typeface="Cambria Math" panose="02040503050406030204" charset="0"/>
                            </a:rPr>
                            <m:t>𝑐𝑜𝑠</m:t>
                          </m:r>
                          <m:r>
                            <a:rPr lang="en-US" altLang="zh-CN" i="1">
                              <a:latin typeface="Cambria Math" panose="02040503050406030204" charset="0"/>
                              <a:cs typeface="Cambria Math" panose="02040503050406030204" charset="0"/>
                            </a:rPr>
                            <m:t>𝜃</m:t>
                          </m:r>
                        </m:den>
                      </m:f>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𝑃𝐼𝐷</m:t>
                      </m:r>
                    </m:oMath>
                  </m:oMathPara>
                </a14:m>
                <a:endParaRPr lang="en-US" altLang="zh-CN"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313305" y="2002155"/>
                <a:ext cx="4064000" cy="60706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313305" y="2908300"/>
                <a:ext cx="4064000" cy="82931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MS Mincho" charset="0"/>
                          <a:cs typeface="Cambria Math" panose="02040503050406030204" charset="0"/>
                        </a:rPr>
                        <m:t>𝑃𝐼𝐷</m:t>
                      </m:r>
                      <m:r>
                        <a:rPr lang="en-US" altLang="zh-CN" i="1">
                          <a:latin typeface="Cambria Math" panose="02040503050406030204" charset="0"/>
                          <a:ea typeface="MS Mincho" charset="0"/>
                          <a:cs typeface="Cambria Math" panose="02040503050406030204" charset="0"/>
                        </a:rPr>
                        <m:t>=</m:t>
                      </m:r>
                      <m:r>
                        <a:rPr lang="en-US" altLang="zh-CN" i="1">
                          <a:solidFill>
                            <a:srgbClr val="FF0000"/>
                          </a:solidFill>
                          <a:latin typeface="Cambria Math" panose="02040503050406030204" charset="0"/>
                          <a:ea typeface="MS Mincho" charset="0"/>
                          <a:cs typeface="Cambria Math" panose="02040503050406030204" charset="0"/>
                        </a:rPr>
                        <m:t>𝑃</m:t>
                      </m:r>
                      <m:r>
                        <a:rPr lang="en-US" altLang="zh-CN" i="1">
                          <a:latin typeface="Cambria Math" panose="02040503050406030204" charset="0"/>
                          <a:ea typeface="MS Mincho" charset="0"/>
                          <a:cs typeface="Cambria Math" panose="02040503050406030204" charset="0"/>
                        </a:rPr>
                        <m:t>+</m:t>
                      </m:r>
                      <m:r>
                        <a:rPr lang="en-US" altLang="zh-CN" i="1">
                          <a:solidFill>
                            <a:srgbClr val="FF0000"/>
                          </a:solidFill>
                          <a:latin typeface="Cambria Math" panose="02040503050406030204" charset="0"/>
                          <a:ea typeface="MS Mincho" charset="0"/>
                          <a:cs typeface="Cambria Math" panose="02040503050406030204" charset="0"/>
                        </a:rPr>
                        <m:t>𝐼</m:t>
                      </m:r>
                      <m:f>
                        <m:fPr>
                          <m:ctrlPr>
                            <a:rPr lang="en-US" altLang="zh-CN" i="1">
                              <a:latin typeface="Cambria Math" panose="02040503050406030204" charset="0"/>
                              <a:ea typeface="MS Mincho"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ea typeface="MS Mincho" charset="0"/>
                              <a:cs typeface="Cambria Math" panose="02040503050406030204" charset="0"/>
                            </a:rPr>
                            <m:t>𝑠</m:t>
                          </m:r>
                        </m:den>
                      </m:f>
                      <m:r>
                        <a:rPr lang="en-US" altLang="zh-CN" i="1">
                          <a:latin typeface="Cambria Math" panose="02040503050406030204" charset="0"/>
                          <a:ea typeface="MS Mincho" charset="0"/>
                          <a:cs typeface="Cambria Math" panose="02040503050406030204" charset="0"/>
                        </a:rPr>
                        <m:t>+</m:t>
                      </m:r>
                      <m:r>
                        <a:rPr lang="en-US" altLang="zh-CN" i="1">
                          <a:solidFill>
                            <a:srgbClr val="FF0000"/>
                          </a:solidFill>
                          <a:latin typeface="Cambria Math" panose="02040503050406030204" charset="0"/>
                          <a:ea typeface="MS Mincho" charset="0"/>
                          <a:cs typeface="Cambria Math" panose="02040503050406030204" charset="0"/>
                        </a:rPr>
                        <m:t>𝐷</m:t>
                      </m:r>
                      <m:f>
                        <m:fPr>
                          <m:ctrlPr>
                            <a:rPr lang="en-US" altLang="zh-CN" i="1">
                              <a:latin typeface="Cambria Math" panose="02040503050406030204" charset="0"/>
                              <a:ea typeface="MS Mincho" charset="0"/>
                              <a:cs typeface="Cambria Math" panose="02040503050406030204" charset="0"/>
                            </a:rPr>
                          </m:ctrlPr>
                        </m:fPr>
                        <m:num>
                          <m:r>
                            <a:rPr lang="en-US" altLang="zh-CN" i="1">
                              <a:solidFill>
                                <a:srgbClr val="FF0000"/>
                              </a:solidFill>
                              <a:latin typeface="Cambria Math" panose="02040503050406030204" charset="0"/>
                              <a:ea typeface="MS Mincho" charset="0"/>
                              <a:cs typeface="Cambria Math" panose="02040503050406030204" charset="0"/>
                            </a:rPr>
                            <m:t>𝑁</m:t>
                          </m:r>
                        </m:num>
                        <m:den>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solidFill>
                                <a:srgbClr val="FF0000"/>
                              </a:solidFill>
                              <a:latin typeface="Cambria Math" panose="02040503050406030204" charset="0"/>
                              <a:ea typeface="MS Mincho" charset="0"/>
                              <a:cs typeface="Cambria Math" panose="02040503050406030204" charset="0"/>
                            </a:rPr>
                            <m:t>𝑁</m:t>
                          </m:r>
                          <m:f>
                            <m:fPr>
                              <m:ctrlPr>
                                <a:rPr lang="en-US" altLang="zh-CN" i="1">
                                  <a:latin typeface="Cambria Math" panose="02040503050406030204" charset="0"/>
                                  <a:ea typeface="MS Mincho"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1</m:t>
                              </m:r>
                            </m:num>
                            <m:den>
                              <m:r>
                                <a:rPr lang="en-US" altLang="zh-CN" i="1">
                                  <a:latin typeface="Cambria Math" panose="02040503050406030204" charset="0"/>
                                  <a:ea typeface="MS Mincho" charset="0"/>
                                  <a:cs typeface="Cambria Math" panose="02040503050406030204" charset="0"/>
                                </a:rPr>
                                <m:t>𝑠</m:t>
                              </m:r>
                            </m:den>
                          </m:f>
                        </m:den>
                      </m:f>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2313305" y="2908300"/>
                <a:ext cx="4064000" cy="82931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108200" y="3828415"/>
                <a:ext cx="4064000"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ea typeface="MS Mincho" charset="0"/>
                          <a:cs typeface="Cambria Math" panose="02040503050406030204" charset="0"/>
                        </a:rPr>
                        <m:t>𝑠</m:t>
                      </m:r>
                      <m:r>
                        <a:rPr lang="en-US" altLang="zh-CN" i="1">
                          <a:latin typeface="Cambria Math" panose="02040503050406030204" charset="0"/>
                          <a:ea typeface="MS Mincho" charset="0"/>
                          <a:cs typeface="Cambria Math" panose="02040503050406030204" charset="0"/>
                        </a:rPr>
                        <m:t> = </m:t>
                      </m:r>
                      <m:r>
                        <a:rPr lang="en-US" altLang="zh-CN" i="1">
                          <a:latin typeface="Cambria Math" panose="02040503050406030204" charset="0"/>
                          <a:ea typeface="MS Mincho" charset="0"/>
                          <a:cs typeface="Cambria Math" panose="02040503050406030204" charset="0"/>
                        </a:rPr>
                        <m:t>0</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145</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MS Mincho" charset="0"/>
                              <a:cs typeface="Cambria Math" panose="02040503050406030204" charset="0"/>
                            </a:rPr>
                          </m:ctrlPr>
                        </m:sSubPr>
                        <m:e>
                          <m:r>
                            <a:rPr lang="en-US" altLang="zh-CN" i="1">
                              <a:latin typeface="Cambria Math" panose="02040503050406030204" charset="0"/>
                              <a:ea typeface="MS Mincho" charset="0"/>
                              <a:cs typeface="Cambria Math" panose="02040503050406030204" charset="0"/>
                            </a:rPr>
                            <m:t>𝐿</m:t>
                          </m:r>
                        </m:e>
                        <m:sub>
                          <m:r>
                            <a:rPr lang="en-US" altLang="zh-CN" i="1">
                              <a:latin typeface="Cambria Math" panose="02040503050406030204" charset="0"/>
                              <a:ea typeface="MS Mincho" charset="0"/>
                              <a:cs typeface="Cambria Math" panose="02040503050406030204" charset="0"/>
                            </a:rPr>
                            <m:t>0</m:t>
                          </m:r>
                        </m:sub>
                      </m:sSub>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2108200" y="3828415"/>
                <a:ext cx="4064000"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7183120" y="2629535"/>
                <a:ext cx="2485390" cy="1198880"/>
              </a:xfrm>
              <a:prstGeom prst="rect">
                <a:avLst/>
              </a:prstGeom>
              <a:noFill/>
              <a:ln>
                <a:solidFill>
                  <a:schemeClr val="accent1"/>
                </a:solidFill>
              </a:ln>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cs typeface="Cambria Math" panose="02040503050406030204" charset="0"/>
                        </a:rPr>
                        <m:t>𝑃</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500</m:t>
                      </m:r>
                    </m:oMath>
                  </m:oMathPara>
                </a14:m>
                <a:endParaRPr lang="en-US" altLang="zh-CN" i="1">
                  <a:solidFill>
                    <a:srgbClr val="FF0000"/>
                  </a:solidFill>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cs typeface="Cambria Math" panose="02040503050406030204" charset="0"/>
                        </a:rPr>
                        <m:t>𝐼</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0</m:t>
                      </m:r>
                    </m:oMath>
                  </m:oMathPara>
                </a14:m>
                <a:endParaRPr lang="en-US" altLang="zh-CN" i="1">
                  <a:solidFill>
                    <a:srgbClr val="FF0000"/>
                  </a:solidFill>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charset="0"/>
                          <a:cs typeface="Cambria Math" panose="02040503050406030204" charset="0"/>
                        </a:rPr>
                        <m:t>𝐷</m:t>
                      </m:r>
                      <m:r>
                        <a:rPr lang="en-US" altLang="zh-CN" i="1">
                          <a:solidFill>
                            <a:srgbClr val="FF0000"/>
                          </a:solidFill>
                          <a:latin typeface="Cambria Math" panose="02040503050406030204" charset="0"/>
                          <a:cs typeface="Cambria Math" panose="02040503050406030204" charset="0"/>
                        </a:rPr>
                        <m:t>=</m:t>
                      </m:r>
                      <m:r>
                        <a:rPr lang="en-US" altLang="zh-CN" i="1">
                          <a:solidFill>
                            <a:srgbClr val="FF0000"/>
                          </a:solidFill>
                          <a:latin typeface="Cambria Math" panose="02040503050406030204" charset="0"/>
                          <a:cs typeface="Cambria Math" panose="02040503050406030204" charset="0"/>
                        </a:rPr>
                        <m:t>200</m:t>
                      </m:r>
                    </m:oMath>
                    <m:oMath xmlns:m="http://schemas.openxmlformats.org/officeDocument/2006/math">
                      <m:r>
                        <a:rPr lang="en-US" altLang="zh-CN" i="1">
                          <a:solidFill>
                            <a:srgbClr val="FF0000"/>
                          </a:solidFill>
                          <a:latin typeface="Cambria Math" panose="02040503050406030204" charset="0"/>
                          <a:cs typeface="Cambria Math" panose="02040503050406030204" charset="0"/>
                        </a:rPr>
                        <m:t>𝑁</m:t>
                      </m:r>
                      <m:r>
                        <a:rPr lang="en-US" altLang="zh-CN" i="1">
                          <a:solidFill>
                            <a:srgbClr val="FF0000"/>
                          </a:solidFill>
                          <a:latin typeface="Cambria Math" panose="02040503050406030204" charset="0"/>
                          <a:cs typeface="Cambria Math" panose="02040503050406030204" charset="0"/>
                        </a:rPr>
                        <m:t> = </m:t>
                      </m:r>
                      <m:r>
                        <a:rPr lang="en-US" altLang="zh-CN" i="1">
                          <a:solidFill>
                            <a:srgbClr val="FF0000"/>
                          </a:solidFill>
                          <a:latin typeface="Cambria Math" panose="02040503050406030204" charset="0"/>
                          <a:ea typeface="MS Mincho" charset="0"/>
                          <a:cs typeface="Cambria Math" panose="02040503050406030204" charset="0"/>
                        </a:rPr>
                        <m:t>100</m:t>
                      </m:r>
                    </m:oMath>
                  </m:oMathPara>
                </a14:m>
                <a:endParaRPr lang="en-US" altLang="zh-CN" i="1">
                  <a:solidFill>
                    <a:srgbClr val="FF0000"/>
                  </a:solidFill>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7183120" y="2629535"/>
                <a:ext cx="2485390" cy="1198880"/>
              </a:xfrm>
              <a:prstGeom prst="rect">
                <a:avLst/>
              </a:prstGeom>
              <a:blipFill rotWithShape="1">
                <a:blip r:embed="rId4"/>
                <a:stretch>
                  <a:fillRect l="-204" t="-424" r="-179" b="-371"/>
                </a:stretch>
              </a:blipFill>
              <a:ln>
                <a:solidFill>
                  <a:schemeClr val="accent1"/>
                </a:solidFill>
              </a:ln>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4" name="文本框 3"/>
              <p:cNvSpPr txBox="1"/>
              <p:nvPr/>
            </p:nvSpPr>
            <p:spPr>
              <a:xfrm>
                <a:off x="165735" y="158750"/>
                <a:ext cx="4064000" cy="467995"/>
              </a:xfrm>
              <a:prstGeom prst="rect">
                <a:avLst/>
              </a:prstGeom>
              <a:noFill/>
            </p:spPr>
            <p:txBody>
              <a:bodyPr wrap="square" rtlCol="0">
                <a:spAutoFit/>
              </a:bodyPr>
              <a:p>
                <a:r>
                  <a:rPr lang="en-US" altLang="zh-CN" sz="2400" b="1"/>
                  <a:t>LQR</a:t>
                </a:r>
                <a:r>
                  <a:rPr lang="zh-CN" altLang="en-US" sz="2400" b="1"/>
                  <a:t>求</a:t>
                </a:r>
                <a14:m>
                  <m:oMath xmlns:m="http://schemas.openxmlformats.org/officeDocument/2006/math">
                    <m:r>
                      <a:rPr lang="en-US" altLang="zh-CN" sz="2400" b="1" i="1">
                        <a:latin typeface="Cambria Math" panose="02040503050406030204" charset="0"/>
                        <a:cs typeface="Cambria Math" panose="02040503050406030204" charset="0"/>
                      </a:rPr>
                      <m:t>𝑻</m:t>
                    </m:r>
                    <m:r>
                      <a:rPr lang="en-US" altLang="zh-CN" sz="2400" b="1" i="1">
                        <a:latin typeface="Cambria Math" panose="02040503050406030204" charset="0"/>
                        <a:cs typeface="Cambria Math" panose="02040503050406030204" charset="0"/>
                      </a:rPr>
                      <m:t>,</m:t>
                    </m:r>
                    <m:sSub>
                      <m:sSubPr>
                        <m:ctrlPr>
                          <a:rPr lang="en-US" altLang="zh-CN" sz="2400" b="1" i="1">
                            <a:latin typeface="Cambria Math" panose="02040503050406030204" charset="0"/>
                            <a:cs typeface="Cambria Math" panose="02040503050406030204" charset="0"/>
                          </a:rPr>
                        </m:ctrlPr>
                      </m:sSubPr>
                      <m:e>
                        <m:r>
                          <a:rPr lang="en-US" altLang="zh-CN" sz="2400" b="1" i="1">
                            <a:latin typeface="Cambria Math" panose="02040503050406030204" charset="0"/>
                            <a:cs typeface="Cambria Math" panose="02040503050406030204" charset="0"/>
                          </a:rPr>
                          <m:t>𝑻</m:t>
                        </m:r>
                      </m:e>
                      <m:sub>
                        <m:r>
                          <a:rPr lang="en-US" altLang="zh-CN" sz="2400" b="1" i="1">
                            <a:latin typeface="Cambria Math" panose="02040503050406030204" charset="0"/>
                            <a:cs typeface="Cambria Math" panose="02040503050406030204" charset="0"/>
                          </a:rPr>
                          <m:t>𝒑</m:t>
                        </m:r>
                      </m:sub>
                    </m:sSub>
                  </m:oMath>
                </a14:m>
                <a:endParaRPr lang="en-US" altLang="zh-CN" sz="2400" b="1"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65735" y="158750"/>
                <a:ext cx="4064000" cy="46799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5133276" y="1827784"/>
                <a:ext cx="1925955" cy="6229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𝑇</m:t>
                                </m:r>
                              </m:e>
                            </m:mr>
                            <m:m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𝑇</m:t>
                                    </m:r>
                                  </m:e>
                                  <m:sub>
                                    <m:r>
                                      <a:rPr lang="en-US" altLang="zh-CN" i="1">
                                        <a:latin typeface="Cambria Math" panose="02040503050406030204" charset="0"/>
                                        <a:cs typeface="Cambria Math" panose="02040503050406030204" charset="0"/>
                                      </a:rPr>
                                      <m:t>𝑝</m:t>
                                    </m:r>
                                  </m:sub>
                                </m:sSub>
                              </m:e>
                            </m:mr>
                          </m:m>
                        </m:e>
                      </m:d>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𝐾</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𝑑</m:t>
                          </m:r>
                        </m:sub>
                      </m:sSub>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5133276" y="1827784"/>
                <a:ext cx="1925955" cy="622935"/>
              </a:xfrm>
              <a:prstGeom prst="rect">
                <a:avLst/>
              </a:prstGeom>
              <a:blipFill rotWithShape="1">
                <a:blip r:embed="rId2"/>
                <a:stretch>
                  <a:fillRect l="-30" t="-41" r="30" b="41"/>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53035" y="198120"/>
            <a:ext cx="4064000" cy="460375"/>
          </a:xfrm>
          <a:prstGeom prst="rect">
            <a:avLst/>
          </a:prstGeom>
          <a:noFill/>
        </p:spPr>
        <p:txBody>
          <a:bodyPr wrap="square" rtlCol="0">
            <a:spAutoFit/>
          </a:bodyPr>
          <a:p>
            <a:r>
              <a:rPr lang="zh-CN" altLang="en-US" sz="2400" b="1"/>
              <a:t>求</a:t>
            </a:r>
            <a:r>
              <a:rPr lang="en-US" altLang="zh-CN" sz="2400" b="1"/>
              <a:t>VMC</a:t>
            </a:r>
            <a:r>
              <a:rPr lang="zh-CN" altLang="en-US" sz="2400" b="1"/>
              <a:t>雅可比力矩</a:t>
            </a:r>
            <a:r>
              <a:rPr lang="zh-CN" altLang="en-US" sz="2400" b="1"/>
              <a:t>转换：</a:t>
            </a:r>
            <a:endParaRPr lang="zh-CN" altLang="en-US" sz="2400" b="1"/>
          </a:p>
        </p:txBody>
      </p:sp>
      <mc:AlternateContent xmlns:mc="http://schemas.openxmlformats.org/markup-compatibility/2006">
        <mc:Choice xmlns:a14="http://schemas.microsoft.com/office/drawing/2010/main" Requires="a14">
          <p:sp>
            <p:nvSpPr>
              <p:cNvPr id="15" name="文本框 14"/>
              <p:cNvSpPr txBox="1"/>
              <p:nvPr/>
            </p:nvSpPr>
            <p:spPr>
              <a:xfrm>
                <a:off x="1692275" y="1861185"/>
                <a:ext cx="8806815" cy="141478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d>
                        <m:dPr>
                          <m:begChr m:val="["/>
                          <m:endChr m:val="]"/>
                          <m:ctrlPr>
                            <a:rPr lang="en-US" altLang="zh-CN" sz="2000" b="1" i="1">
                              <a:latin typeface="Cambria Math" panose="02040503050406030204" charset="0"/>
                              <a:cs typeface="Cambria Math" panose="02040503050406030204" charset="0"/>
                            </a:rPr>
                          </m:ctrlPr>
                        </m:dPr>
                        <m:e>
                          <m:m>
                            <m:mPr>
                              <m:mcs>
                                <m:mc>
                                  <m:mcPr>
                                    <m:count m:val="1"/>
                                    <m:mcJc m:val="center"/>
                                  </m:mcPr>
                                </m:mc>
                              </m:mcs>
                              <m:ctrlPr>
                                <a:rPr lang="en-US" altLang="zh-CN" sz="2000" b="1" i="1">
                                  <a:latin typeface="Cambria Math" panose="02040503050406030204" charset="0"/>
                                  <a:cs typeface="Cambria Math" panose="02040503050406030204" charset="0"/>
                                </a:rPr>
                              </m:ctrlPr>
                            </m:mP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𝟏</m:t>
                                    </m:r>
                                  </m:sub>
                                </m:sSub>
                              </m:e>
                            </m:m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𝟐</m:t>
                                    </m:r>
                                  </m:sub>
                                </m:sSub>
                              </m:e>
                            </m:mr>
                          </m:m>
                        </m:e>
                      </m:d>
                      <m:r>
                        <a:rPr lang="en-US" altLang="zh-CN" sz="2000" b="1" i="1">
                          <a:latin typeface="Cambria Math" panose="02040503050406030204" charset="0"/>
                          <a:cs typeface="Cambria Math" panose="02040503050406030204" charset="0"/>
                        </a:rPr>
                        <m:t>=</m:t>
                      </m:r>
                      <m:d>
                        <m:dPr>
                          <m:begChr m:val="["/>
                          <m:endChr m:val="]"/>
                          <m:ctrlPr>
                            <a:rPr lang="en-US" altLang="zh-CN" sz="2000" b="1" i="1">
                              <a:latin typeface="Cambria Math" panose="02040503050406030204" charset="0"/>
                              <a:cs typeface="Cambria Math" panose="02040503050406030204" charset="0"/>
                            </a:rPr>
                          </m:ctrlPr>
                        </m:dPr>
                        <m:e>
                          <m:m>
                            <m:mPr>
                              <m:mcs>
                                <m:mc>
                                  <m:mcPr>
                                    <m:count m:val="2"/>
                                    <m:mcJc m:val="center"/>
                                  </m:mcPr>
                                </m:mc>
                              </m:mcs>
                              <m:ctrlPr>
                                <a:rPr lang="en-US" altLang="zh-CN" sz="2000" b="1" i="1">
                                  <a:latin typeface="Cambria Math" panose="02040503050406030204" charset="0"/>
                                  <a:cs typeface="Cambria Math" panose="02040503050406030204" charset="0"/>
                                </a:rPr>
                              </m:ctrlPr>
                            </m:mPr>
                            <m:mr>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𝒄𝒐𝒔</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𝟏</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num>
                                  <m:den>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𝑳</m:t>
                                        </m:r>
                                      </m:e>
                                      <m:sub>
                                        <m:r>
                                          <a:rPr lang="en-US" altLang="zh-CN" sz="2000" b="1" i="1">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mr>
                            <m:mr>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m:t>
                                    </m:r>
                                  </m:num>
                                  <m:den>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e>
                                <m:f>
                                  <m:fPr>
                                    <m:ctrlPr>
                                      <a:rPr lang="en-US" altLang="zh-CN" sz="2000" b="1" i="1">
                                        <a:latin typeface="Cambria Math" panose="02040503050406030204" charset="0"/>
                                        <a:cs typeface="Cambria Math" panose="02040503050406030204" charset="0"/>
                                      </a:rPr>
                                    </m:ctrlPr>
                                  </m:fPr>
                                  <m:num>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𝒍</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𝒄𝒐𝒔</m:t>
                                    </m:r>
                                    <m:r>
                                      <a:rPr lang="en-US" altLang="zh-CN" sz="2000" b="1" i="1">
                                        <a:latin typeface="Cambria Math" panose="02040503050406030204" charset="0"/>
                                        <a:cs typeface="Cambria Math" panose="02040503050406030204" charset="0"/>
                                      </a:rPr>
                                      <m:t>(</m:t>
                                    </m:r>
                                    <m:sSub>
                                      <m:sSubPr>
                                        <m:ctrlPr>
                                          <a:rPr lang="en-US" altLang="zh-CN" sz="2000" b="1" i="1">
                                            <a:solidFill>
                                              <a:srgbClr val="FF0000"/>
                                            </a:solidFill>
                                            <a:latin typeface="Cambria Math" panose="02040503050406030204" charset="0"/>
                                            <a:cs typeface="Cambria Math" panose="02040503050406030204" charset="0"/>
                                          </a:rPr>
                                        </m:ctrlPr>
                                      </m:sSubPr>
                                      <m:e>
                                        <m:r>
                                          <a:rPr lang="en-US" altLang="zh-CN" sz="2000" b="1" i="1">
                                            <a:solidFill>
                                              <a:srgbClr val="FF0000"/>
                                            </a:solidFill>
                                            <a:latin typeface="Cambria Math" panose="02040503050406030204" charset="0"/>
                                            <a:cs typeface="Cambria Math" panose="02040503050406030204" charset="0"/>
                                          </a:rPr>
                                          <m:t>∅</m:t>
                                        </m:r>
                                      </m:e>
                                      <m:sub>
                                        <m:r>
                                          <a:rPr lang="en-US" altLang="zh-CN" sz="2000" b="1" i="1">
                                            <a:solidFill>
                                              <a:srgbClr val="FF0000"/>
                                            </a:solidFill>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𝟒</m:t>
                                        </m:r>
                                      </m:sub>
                                    </m:sSub>
                                    <m:r>
                                      <a:rPr lang="en-US" altLang="zh-CN" sz="2000" b="1" i="1">
                                        <a:latin typeface="Cambria Math" panose="02040503050406030204" charset="0"/>
                                        <a:cs typeface="Cambria Math" panose="02040503050406030204" charset="0"/>
                                      </a:rPr>
                                      <m:t>)</m:t>
                                    </m:r>
                                  </m:num>
                                  <m:den>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𝑳</m:t>
                                        </m:r>
                                      </m:e>
                                      <m:sub>
                                        <m:r>
                                          <a:rPr lang="en-US" altLang="zh-CN" sz="2000" b="1" i="1">
                                            <a:latin typeface="Cambria Math" panose="02040503050406030204" charset="0"/>
                                            <a:cs typeface="Cambria Math" panose="02040503050406030204" charset="0"/>
                                          </a:rPr>
                                          <m:t>𝟎</m:t>
                                        </m:r>
                                      </m:sub>
                                    </m:sSub>
                                    <m:r>
                                      <a:rPr lang="en-US" altLang="zh-CN" sz="2000" b="1" i="1">
                                        <a:latin typeface="Cambria Math" panose="02040503050406030204" charset="0"/>
                                        <a:cs typeface="Cambria Math" panose="02040503050406030204" charset="0"/>
                                      </a:rPr>
                                      <m:t>𝒔𝒊𝒏</m:t>
                                    </m:r>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𝟑</m:t>
                                        </m:r>
                                      </m:sub>
                                    </m:sSub>
                                    <m:r>
                                      <a:rPr lang="en-US" altLang="zh-CN" sz="2000" b="1" i="1">
                                        <a:latin typeface="Cambria Math" panose="02040503050406030204" charset="0"/>
                                        <a:cs typeface="Cambria Math" panose="02040503050406030204" charset="0"/>
                                      </a:rPr>
                                      <m:t>−</m:t>
                                    </m:r>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m:t>
                                        </m:r>
                                      </m:e>
                                      <m:sub>
                                        <m:r>
                                          <a:rPr lang="en-US" altLang="zh-CN" sz="2000" b="1" i="1">
                                            <a:latin typeface="Cambria Math" panose="02040503050406030204" charset="0"/>
                                            <a:cs typeface="Cambria Math" panose="02040503050406030204" charset="0"/>
                                          </a:rPr>
                                          <m:t>𝟐</m:t>
                                        </m:r>
                                      </m:sub>
                                    </m:sSub>
                                    <m:r>
                                      <a:rPr lang="en-US" altLang="zh-CN" sz="2000" b="1" i="1">
                                        <a:latin typeface="Cambria Math" panose="02040503050406030204" charset="0"/>
                                        <a:cs typeface="Cambria Math" panose="02040503050406030204" charset="0"/>
                                      </a:rPr>
                                      <m:t>)</m:t>
                                    </m:r>
                                  </m:den>
                                </m:f>
                              </m:e>
                            </m:mr>
                          </m:m>
                        </m:e>
                      </m:d>
                      <m:d>
                        <m:dPr>
                          <m:begChr m:val="["/>
                          <m:endChr m:val="]"/>
                          <m:ctrlPr>
                            <a:rPr lang="en-US" altLang="zh-CN" sz="2000" b="1" i="1">
                              <a:latin typeface="Cambria Math" panose="02040503050406030204" charset="0"/>
                              <a:cs typeface="Cambria Math" panose="02040503050406030204" charset="0"/>
                            </a:rPr>
                          </m:ctrlPr>
                        </m:dPr>
                        <m:e>
                          <m:m>
                            <m:mPr>
                              <m:mcs>
                                <m:mc>
                                  <m:mcPr>
                                    <m:count m:val="1"/>
                                    <m:mcJc m:val="center"/>
                                  </m:mcPr>
                                </m:mc>
                              </m:mcs>
                              <m:ctrlPr>
                                <a:rPr lang="en-US" altLang="zh-CN" sz="2000" b="1" i="1">
                                  <a:latin typeface="Cambria Math" panose="02040503050406030204" charset="0"/>
                                  <a:cs typeface="Cambria Math" panose="02040503050406030204" charset="0"/>
                                </a:rPr>
                              </m:ctrlPr>
                            </m:mPr>
                            <m:mr>
                              <m:e>
                                <m:r>
                                  <a:rPr lang="en-US" altLang="zh-CN" sz="2000" b="1" i="1">
                                    <a:latin typeface="Cambria Math" panose="02040503050406030204" charset="0"/>
                                    <a:cs typeface="Cambria Math" panose="02040503050406030204" charset="0"/>
                                  </a:rPr>
                                  <m:t>𝑭</m:t>
                                </m:r>
                              </m:e>
                            </m:mr>
                            <m:mr>
                              <m:e>
                                <m:sSub>
                                  <m:sSubPr>
                                    <m:ctrlPr>
                                      <a:rPr lang="en-US" altLang="zh-CN" sz="2000" b="1" i="1">
                                        <a:latin typeface="Cambria Math" panose="02040503050406030204" charset="0"/>
                                        <a:cs typeface="Cambria Math" panose="02040503050406030204" charset="0"/>
                                      </a:rPr>
                                    </m:ctrlPr>
                                  </m:sSubPr>
                                  <m:e>
                                    <m:r>
                                      <a:rPr lang="en-US" altLang="zh-CN" sz="2000" b="1" i="1">
                                        <a:latin typeface="Cambria Math" panose="02040503050406030204" charset="0"/>
                                        <a:cs typeface="Cambria Math" panose="02040503050406030204" charset="0"/>
                                      </a:rPr>
                                      <m:t>𝑻</m:t>
                                    </m:r>
                                  </m:e>
                                  <m:sub>
                                    <m:r>
                                      <a:rPr lang="en-US" altLang="zh-CN" sz="2000" b="1" i="1">
                                        <a:latin typeface="Cambria Math" panose="02040503050406030204" charset="0"/>
                                        <a:cs typeface="Cambria Math" panose="02040503050406030204" charset="0"/>
                                      </a:rPr>
                                      <m:t>𝒑</m:t>
                                    </m:r>
                                  </m:sub>
                                </m:sSub>
                              </m:e>
                            </m:mr>
                          </m:m>
                        </m:e>
                      </m:d>
                    </m:oMath>
                  </m:oMathPara>
                </a14:m>
                <a:endParaRPr lang="en-US" altLang="zh-CN" sz="2000" b="1" i="1">
                  <a:latin typeface="Cambria Math" panose="02040503050406030204" charset="0"/>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1692275" y="1861185"/>
                <a:ext cx="8806815" cy="141478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8" name="文本框 27"/>
              <p:cNvSpPr txBox="1"/>
              <p:nvPr/>
            </p:nvSpPr>
            <p:spPr>
              <a:xfrm>
                <a:off x="3461956" y="1013714"/>
                <a:ext cx="5267325" cy="17983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3"/>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0</m:t>
                                </m:r>
                              </m:e>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1</m:t>
                                      </m:r>
                                    </m:e>
                                    <m:e>
                                      <m:r>
                                        <a:rPr lang="en-US" altLang="zh-CN" i="1">
                                          <a:latin typeface="Cambria Math" panose="02040503050406030204" charset="0"/>
                                          <a:cs typeface="Cambria Math" panose="02040503050406030204" charset="0"/>
                                        </a:rPr>
                                        <m:t>0</m:t>
                                      </m:r>
                                    </m:e>
                                  </m:mr>
                                </m:m>
                              </m:e>
                            </m:mr>
                            <m:mr>
                              <m:e>
                                <m:r>
                                  <a:rPr lang="en-US" altLang="zh-CN" i="1">
                                    <a:latin typeface="Cambria Math" panose="02040503050406030204" charset="0"/>
                                    <a:cs typeface="Cambria Math" panose="02040503050406030204" charset="0"/>
                                  </a:rPr>
                                  <m:t>0</m:t>
                                </m:r>
                              </m:e>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num>
                                  <m:den>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den>
                                </m:f>
                              </m:e>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𝑚</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num>
                                        <m:den>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den>
                                      </m:f>
                                    </m:e>
                                    <m:e>
                                      <m:r>
                                        <a:rPr lang="en-US" altLang="zh-CN" i="1">
                                          <a:latin typeface="Cambria Math" panose="02040503050406030204" charset="0"/>
                                          <a:cs typeface="Cambria Math" panose="02040503050406030204" charset="0"/>
                                        </a:rPr>
                                        <m:t>0</m:t>
                                      </m:r>
                                    </m:e>
                                  </m:mr>
                                </m:m>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r>
                                        <a:rPr lang="en-US" altLang="zh-CN" i="1">
                                          <a:latin typeface="Cambria Math" panose="02040503050406030204" charset="0"/>
                                          <a:cs typeface="Cambria Math" panose="02040503050406030204" charset="0"/>
                                        </a:rPr>
                                        <m:t>0</m:t>
                                      </m:r>
                                    </m:e>
                                  </m:mr>
                                </m:m>
                              </m:e>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𝑚𝑙𝑏</m:t>
                                          </m:r>
                                        </m:num>
                                        <m:den>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den>
                                      </m:f>
                                    </m:e>
                                  </m:mr>
                                </m:m>
                              </m:e>
                              <m:e>
                                <m:m>
                                  <m:mPr>
                                    <m:mcs>
                                      <m:mc>
                                        <m:mcPr>
                                          <m:count m:val="1"/>
                                          <m:mcJc m:val="center"/>
                                        </m:mcPr>
                                      </m:mc>
                                    </m:mcs>
                                    <m:ctrlPr>
                                      <a:rPr lang="en-US" altLang="zh-CN" i="1">
                                        <a:latin typeface="Cambria Math" panose="02040503050406030204" charset="0"/>
                                        <a:cs typeface="Cambria Math" panose="02040503050406030204" charset="0"/>
                                      </a:rPr>
                                    </m:ctrlPr>
                                  </m:mPr>
                                  <m:mr>
                                    <m:e>
                                      <m:m>
                                        <m:mPr>
                                          <m:mcs>
                                            <m:mc>
                                              <m:mcPr>
                                                <m:count m:val="2"/>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1</m:t>
                                            </m:r>
                                          </m:e>
                                        </m:mr>
                                      </m:m>
                                    </m:e>
                                  </m:mr>
                                  <m:mr>
                                    <m:e>
                                      <m:m>
                                        <m:mPr>
                                          <m:mcs>
                                            <m:mc>
                                              <m:mcPr>
                                                <m:count m:val="2"/>
                                                <m:mcJc m:val="center"/>
                                              </m:mcPr>
                                            </m:mc>
                                          </m:mcs>
                                          <m:ctrlPr>
                                            <a:rPr lang="en-US" altLang="zh-CN" i="1">
                                              <a:latin typeface="Cambria Math" panose="02040503050406030204" charset="0"/>
                                              <a:cs typeface="Cambria Math" panose="02040503050406030204" charset="0"/>
                                            </a:rPr>
                                          </m:ctrlPr>
                                        </m:mPr>
                                        <m:m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𝑚𝑔𝑙</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num>
                                              <m:den>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den>
                                            </m:f>
                                          </m:e>
                                          <m:e>
                                            <m:r>
                                              <a:rPr lang="en-US" altLang="zh-CN" i="1">
                                                <a:latin typeface="Cambria Math" panose="02040503050406030204" charset="0"/>
                                                <a:cs typeface="Cambria Math" panose="02040503050406030204" charset="0"/>
                                              </a:rPr>
                                              <m:t>0</m:t>
                                            </m:r>
                                          </m:e>
                                        </m:mr>
                                      </m:m>
                                    </m:e>
                                  </m:mr>
                                </m:m>
                              </m:e>
                            </m:mr>
                          </m:m>
                        </m:e>
                      </m:d>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3461956" y="1013714"/>
                <a:ext cx="5267325" cy="1798320"/>
              </a:xfrm>
              <a:prstGeom prst="rect">
                <a:avLst/>
              </a:prstGeom>
              <a:blipFill rotWithShape="1">
                <a:blip r:embed="rId1"/>
                <a:stretch>
                  <a:fillRect l="-11" t="-14" r="11"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3943350" y="3140075"/>
                <a:ext cx="4785995" cy="177609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num>
                                  <m:den>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den>
                                </m:f>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0</m:t>
                                      </m:r>
                                    </m:e>
                                  </m:mr>
                                  <m:m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𝑚𝑙</m:t>
                                          </m:r>
                                        </m:num>
                                        <m:den>
                                          <m:r>
                                            <a:rPr lang="en-US" altLang="zh-CN" i="1">
                                              <a:latin typeface="Cambria Math" panose="02040503050406030204" charset="0"/>
                                              <a:cs typeface="Cambria Math" panose="02040503050406030204" charset="0"/>
                                            </a:rPr>
                                            <m:t>𝐼</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𝑀𝑚</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𝑙</m:t>
                                              </m:r>
                                            </m:e>
                                            <m:sup>
                                              <m:r>
                                                <a:rPr lang="en-US" altLang="zh-CN" i="1">
                                                  <a:latin typeface="Cambria Math" panose="02040503050406030204" charset="0"/>
                                                  <a:cs typeface="Cambria Math" panose="02040503050406030204" charset="0"/>
                                                </a:rPr>
                                                <m:t>2</m:t>
                                              </m:r>
                                            </m:sup>
                                          </m:sSup>
                                        </m:den>
                                      </m:f>
                                    </m:e>
                                  </m:mr>
                                </m:m>
                              </m:e>
                            </m:mr>
                          </m:m>
                        </m:e>
                      </m:d>
                    </m:oMath>
                  </m:oMathPara>
                </a14:m>
                <a:endParaRPr lang="zh-CN" altLang="en-US"/>
              </a:p>
            </p:txBody>
          </p:sp>
        </mc:Choice>
        <mc:Fallback>
          <p:sp>
            <p:nvSpPr>
              <p:cNvPr id="29" name="文本框 28"/>
              <p:cNvSpPr txBox="1">
                <a:spLocks noRot="1" noChangeAspect="1" noMove="1" noResize="1" noEditPoints="1" noAdjustHandles="1" noChangeArrowheads="1" noChangeShapeType="1" noTextEdit="1"/>
              </p:cNvSpPr>
              <p:nvPr/>
            </p:nvSpPr>
            <p:spPr>
              <a:xfrm>
                <a:off x="3943350" y="3140075"/>
                <a:ext cx="4785995" cy="177609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933065" y="4916170"/>
                <a:ext cx="6096000" cy="105664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𝑥</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e>
                            </m:mr>
                            <m:mr>
                              <m:e>
                                <m:m>
                                  <m:mPr>
                                    <m:mcs>
                                      <m:mc>
                                        <m:mcPr>
                                          <m:count m:val="1"/>
                                          <m:mcJc m:val="center"/>
                                        </m:mcPr>
                                      </m:mc>
                                    </m:mcs>
                                    <m:ctrlPr>
                                      <a:rPr lang="en-US" altLang="zh-CN" i="1">
                                        <a:latin typeface="Cambria Math" panose="02040503050406030204" charset="0"/>
                                        <a:cs typeface="Cambria Math" panose="02040503050406030204" charset="0"/>
                                      </a:rPr>
                                    </m:ctrlPr>
                                  </m:mPr>
                                  <m:mr>
                                    <m:e>
                                      <m:r>
                                        <a:rPr lang="en-US" altLang="zh-CN" i="1">
                                          <a:latin typeface="Cambria Math" panose="02040503050406030204" charset="0"/>
                                          <a:cs typeface="Cambria Math" panose="02040503050406030204" charset="0"/>
                                        </a:rPr>
                                        <m:t>∅</m:t>
                                      </m:r>
                                    </m:e>
                                  </m:mr>
                                  <m:m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m:t>
                                          </m:r>
                                        </m:e>
                                      </m:acc>
                                    </m:e>
                                  </m:mr>
                                </m:m>
                              </m:e>
                            </m:mr>
                          </m:m>
                        </m:e>
                      </m:d>
                    </m:oMath>
                  </m:oMathPara>
                </a14:m>
                <a:endParaRPr lang="en-US" altLang="zh-CN" i="1">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933065" y="4916170"/>
                <a:ext cx="6096000" cy="105664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3035" y="198120"/>
            <a:ext cx="4064000" cy="460375"/>
          </a:xfrm>
          <a:prstGeom prst="rect">
            <a:avLst/>
          </a:prstGeom>
          <a:noFill/>
        </p:spPr>
        <p:txBody>
          <a:bodyPr wrap="square" rtlCol="0">
            <a:spAutoFit/>
          </a:bodyPr>
          <a:p>
            <a:r>
              <a:rPr lang="zh-CN" altLang="en-US" sz="2400" b="1"/>
              <a:t>平衡</a:t>
            </a:r>
            <a:r>
              <a:rPr lang="zh-CN" altLang="en-US" sz="2400" b="1"/>
              <a:t>效果：</a:t>
            </a:r>
            <a:endParaRPr lang="zh-CN" altLang="en-US" sz="2400" b="1"/>
          </a:p>
        </p:txBody>
      </p:sp>
      <p:pic>
        <p:nvPicPr>
          <p:cNvPr id="3" name="1713942255407">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62280" y="1809115"/>
            <a:ext cx="6012178" cy="3240000"/>
          </a:xfrm>
          <a:prstGeom prst="rect">
            <a:avLst/>
          </a:prstGeom>
        </p:spPr>
      </p:pic>
      <p:pic>
        <p:nvPicPr>
          <p:cNvPr id="6" name="1713940785406">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6800850" y="1628775"/>
            <a:ext cx="4675325" cy="3600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video fullScrn="0">
              <p:cMediaNode>
                <p:cTn id="3"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35" y="0"/>
            <a:ext cx="12191365" cy="6918960"/>
          </a:xfrm>
          <a:prstGeom prst="rect">
            <a:avLst/>
          </a:prstGeom>
        </p:spPr>
      </p:pic>
      <p:pic>
        <p:nvPicPr>
          <p:cNvPr id="6" name="图片 5"/>
          <p:cNvPicPr>
            <a:picLocks noChangeAspect="1"/>
          </p:cNvPicPr>
          <p:nvPr/>
        </p:nvPicPr>
        <p:blipFill>
          <a:blip r:embed="rId2"/>
          <a:srcRect l="40187"/>
          <a:stretch>
            <a:fillRect/>
          </a:stretch>
        </p:blipFill>
        <p:spPr>
          <a:xfrm>
            <a:off x="8739505" y="4604385"/>
            <a:ext cx="3452495" cy="2314575"/>
          </a:xfrm>
          <a:prstGeom prst="rect">
            <a:avLst/>
          </a:prstGeom>
        </p:spPr>
      </p:pic>
      <p:cxnSp>
        <p:nvCxnSpPr>
          <p:cNvPr id="7" name="直接箭头连接符 6"/>
          <p:cNvCxnSpPr/>
          <p:nvPr/>
        </p:nvCxnSpPr>
        <p:spPr>
          <a:xfrm>
            <a:off x="6283325" y="5555615"/>
            <a:ext cx="2585720" cy="30543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294130"/>
            <a:ext cx="7581900" cy="4514850"/>
          </a:xfrm>
          <a:prstGeom prst="rect">
            <a:avLst/>
          </a:prstGeom>
        </p:spPr>
      </p:pic>
      <p:pic>
        <p:nvPicPr>
          <p:cNvPr id="4" name="图片 3"/>
          <p:cNvPicPr>
            <a:picLocks noChangeAspect="1"/>
          </p:cNvPicPr>
          <p:nvPr/>
        </p:nvPicPr>
        <p:blipFill>
          <a:blip r:embed="rId2"/>
          <a:srcRect l="27215" r="32585"/>
          <a:stretch>
            <a:fillRect/>
          </a:stretch>
        </p:blipFill>
        <p:spPr>
          <a:xfrm>
            <a:off x="7291070" y="-60960"/>
            <a:ext cx="4900930" cy="6918960"/>
          </a:xfrm>
          <a:prstGeom prst="rect">
            <a:avLst/>
          </a:prstGeom>
        </p:spPr>
      </p:pic>
      <p:cxnSp>
        <p:nvCxnSpPr>
          <p:cNvPr id="5" name="直接箭头连接符 4"/>
          <p:cNvCxnSpPr/>
          <p:nvPr/>
        </p:nvCxnSpPr>
        <p:spPr>
          <a:xfrm flipH="1">
            <a:off x="5123815" y="3415030"/>
            <a:ext cx="3817620" cy="48133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a:off x="2716530" y="343535"/>
            <a:ext cx="6351905" cy="117983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2148840" y="4019550"/>
            <a:ext cx="7407910" cy="1641475"/>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commondata" val="eyJoZGlkIjoiMTlmODkwMDkzMGM0ZjY5OWRkYjMyYmYzNjM4NmUxY2I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34913</Words>
  <Application>WPS 演示</Application>
  <PresentationFormat>宽屏</PresentationFormat>
  <Paragraphs>1388</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Arial</vt:lpstr>
      <vt:lpstr>宋体</vt:lpstr>
      <vt:lpstr>Wingdings</vt:lpstr>
      <vt:lpstr>Cambria Math</vt:lpstr>
      <vt:lpstr>MS Mincho</vt:lpstr>
      <vt:lpstr>微软雅黑</vt:lpstr>
      <vt:lpstr>Calibri</vt:lpstr>
      <vt:lpstr>Arial Unicode MS</vt:lpstr>
      <vt:lpstr>Segoe Print</vt:lpstr>
      <vt:lpstr>WPS</vt:lpstr>
      <vt:lpstr>平衡车仿真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1370</cp:revision>
  <dcterms:created xsi:type="dcterms:W3CDTF">2023-08-09T12:44:00Z</dcterms:created>
  <dcterms:modified xsi:type="dcterms:W3CDTF">2024-04-24T07:23:37Z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2052-12.1.0.16417</vt:lpwstr>
  </property>
</Properties>
</file>